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31"/>
  </p:notesMasterIdLst>
  <p:sldIdLst>
    <p:sldId id="344" r:id="rId3"/>
    <p:sldId id="345" r:id="rId4"/>
    <p:sldId id="256" r:id="rId5"/>
    <p:sldId id="337" r:id="rId6"/>
    <p:sldId id="293" r:id="rId7"/>
    <p:sldId id="258" r:id="rId8"/>
    <p:sldId id="297" r:id="rId9"/>
    <p:sldId id="298" r:id="rId10"/>
    <p:sldId id="299" r:id="rId11"/>
    <p:sldId id="302" r:id="rId12"/>
    <p:sldId id="303" r:id="rId13"/>
    <p:sldId id="305" r:id="rId14"/>
    <p:sldId id="304" r:id="rId15"/>
    <p:sldId id="306" r:id="rId16"/>
    <p:sldId id="259" r:id="rId17"/>
    <p:sldId id="311" r:id="rId18"/>
    <p:sldId id="312" r:id="rId19"/>
    <p:sldId id="338" r:id="rId20"/>
    <p:sldId id="310" r:id="rId21"/>
    <p:sldId id="307" r:id="rId22"/>
    <p:sldId id="308" r:id="rId23"/>
    <p:sldId id="309" r:id="rId24"/>
    <p:sldId id="341" r:id="rId25"/>
    <p:sldId id="346" r:id="rId26"/>
    <p:sldId id="339" r:id="rId27"/>
    <p:sldId id="340" r:id="rId28"/>
    <p:sldId id="300" r:id="rId29"/>
    <p:sldId id="295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D96C9"/>
    <a:srgbClr val="904C26"/>
    <a:srgbClr val="0089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9B4345F-B139-4CA8-9BD7-FBEBF4F38F1C}" v="3" dt="2021-08-03T16:48:03.80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88" autoAdjust="0"/>
    <p:restoredTop sz="58423" autoAdjust="0"/>
  </p:normalViewPr>
  <p:slideViewPr>
    <p:cSldViewPr snapToGrid="0">
      <p:cViewPr varScale="1">
        <p:scale>
          <a:sx n="76" d="100"/>
          <a:sy n="76" d="100"/>
        </p:scale>
        <p:origin x="2928" y="53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microsoft.com/office/2016/11/relationships/changesInfo" Target="changesInfos/changesInfo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ableStyles" Target="tableStyle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b Sewell" userId="c802df42025d5e1f" providerId="LiveId" clId="{29B4345F-B139-4CA8-9BD7-FBEBF4F38F1C}"/>
    <pc:docChg chg="custSel addSld delSld modSld">
      <pc:chgData name="Rob Sewell" userId="c802df42025d5e1f" providerId="LiveId" clId="{29B4345F-B139-4CA8-9BD7-FBEBF4F38F1C}" dt="2021-08-03T16:48:03.804" v="10"/>
      <pc:docMkLst>
        <pc:docMk/>
      </pc:docMkLst>
      <pc:sldChg chg="del">
        <pc:chgData name="Rob Sewell" userId="c802df42025d5e1f" providerId="LiveId" clId="{29B4345F-B139-4CA8-9BD7-FBEBF4F38F1C}" dt="2021-08-03T16:44:23.030" v="2" actId="2696"/>
        <pc:sldMkLst>
          <pc:docMk/>
          <pc:sldMk cId="3480502105" sldId="260"/>
        </pc:sldMkLst>
      </pc:sldChg>
      <pc:sldChg chg="addSp delSp modSp mod modAnim">
        <pc:chgData name="Rob Sewell" userId="c802df42025d5e1f" providerId="LiveId" clId="{29B4345F-B139-4CA8-9BD7-FBEBF4F38F1C}" dt="2021-08-03T16:48:03.804" v="10"/>
        <pc:sldMkLst>
          <pc:docMk/>
          <pc:sldMk cId="3164175040" sldId="341"/>
        </pc:sldMkLst>
        <pc:spChg chg="add mod">
          <ac:chgData name="Rob Sewell" userId="c802df42025d5e1f" providerId="LiveId" clId="{29B4345F-B139-4CA8-9BD7-FBEBF4F38F1C}" dt="2021-08-03T16:47:21.991" v="4" actId="478"/>
          <ac:spMkLst>
            <pc:docMk/>
            <pc:sldMk cId="3164175040" sldId="341"/>
            <ac:spMk id="3" creationId="{6870C03D-4B85-405B-99F3-66404BE3FB6C}"/>
          </ac:spMkLst>
        </pc:spChg>
        <pc:spChg chg="del">
          <ac:chgData name="Rob Sewell" userId="c802df42025d5e1f" providerId="LiveId" clId="{29B4345F-B139-4CA8-9BD7-FBEBF4F38F1C}" dt="2021-08-03T16:47:21.991" v="4" actId="478"/>
          <ac:spMkLst>
            <pc:docMk/>
            <pc:sldMk cId="3164175040" sldId="341"/>
            <ac:spMk id="7" creationId="{0E745F87-11D8-403D-913C-BDCE4622F22C}"/>
          </ac:spMkLst>
        </pc:spChg>
        <pc:picChg chg="add mod">
          <ac:chgData name="Rob Sewell" userId="c802df42025d5e1f" providerId="LiveId" clId="{29B4345F-B139-4CA8-9BD7-FBEBF4F38F1C}" dt="2021-08-03T16:47:48.760" v="8" actId="14100"/>
          <ac:picMkLst>
            <pc:docMk/>
            <pc:sldMk cId="3164175040" sldId="341"/>
            <ac:picMk id="4" creationId="{F30D9368-D204-4C73-8C60-394E343A07FE}"/>
          </ac:picMkLst>
        </pc:picChg>
      </pc:sldChg>
      <pc:sldChg chg="del">
        <pc:chgData name="Rob Sewell" userId="c802df42025d5e1f" providerId="LiveId" clId="{29B4345F-B139-4CA8-9BD7-FBEBF4F38F1C}" dt="2021-08-03T16:44:15.417" v="1" actId="2696"/>
        <pc:sldMkLst>
          <pc:docMk/>
          <pc:sldMk cId="641410517" sldId="342"/>
        </pc:sldMkLst>
      </pc:sldChg>
      <pc:sldChg chg="del">
        <pc:chgData name="Rob Sewell" userId="c802df42025d5e1f" providerId="LiveId" clId="{29B4345F-B139-4CA8-9BD7-FBEBF4F38F1C}" dt="2021-08-03T16:44:11.121" v="0" actId="2696"/>
        <pc:sldMkLst>
          <pc:docMk/>
          <pc:sldMk cId="232726874" sldId="343"/>
        </pc:sldMkLst>
      </pc:sldChg>
      <pc:sldChg chg="add">
        <pc:chgData name="Rob Sewell" userId="c802df42025d5e1f" providerId="LiveId" clId="{29B4345F-B139-4CA8-9BD7-FBEBF4F38F1C}" dt="2021-08-03T16:47:18.210" v="3" actId="2890"/>
        <pc:sldMkLst>
          <pc:docMk/>
          <pc:sldMk cId="452498053" sldId="346"/>
        </pc:sldMkLst>
      </pc:sldChg>
      <pc:sldMasterChg chg="delSldLayout">
        <pc:chgData name="Rob Sewell" userId="c802df42025d5e1f" providerId="LiveId" clId="{29B4345F-B139-4CA8-9BD7-FBEBF4F38F1C}" dt="2021-08-03T16:44:11.121" v="0" actId="2696"/>
        <pc:sldMasterMkLst>
          <pc:docMk/>
          <pc:sldMasterMk cId="1318673608" sldId="2147483660"/>
        </pc:sldMasterMkLst>
        <pc:sldLayoutChg chg="del">
          <pc:chgData name="Rob Sewell" userId="c802df42025d5e1f" providerId="LiveId" clId="{29B4345F-B139-4CA8-9BD7-FBEBF4F38F1C}" dt="2021-08-03T16:44:11.121" v="0" actId="2696"/>
          <pc:sldLayoutMkLst>
            <pc:docMk/>
            <pc:sldMasterMk cId="1318673608" sldId="2147483660"/>
            <pc:sldLayoutMk cId="2506012874" sldId="2147483688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A9A9DB-1C92-4C7B-B7FD-652C5318C1F9}" type="datetimeFigureOut">
              <a:rPr lang="en-GB" smtClean="0"/>
              <a:t>03/08/2021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139BCE-E948-40B2-8BAF-CE341F1A27C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96918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39BCE-E948-40B2-8BAF-CE341F1A27CC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42764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2B3452-D632-4995-8AE7-6CC75F9141AF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517920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Azzure</a:t>
            </a:r>
            <a:r>
              <a:rPr lang="en-GB" dirty="0"/>
              <a:t> Management Services wherever your data services are</a:t>
            </a:r>
          </a:p>
          <a:p>
            <a:r>
              <a:rPr lang="en-GB" dirty="0"/>
              <a:t>Deployments centralised</a:t>
            </a:r>
          </a:p>
          <a:p>
            <a:r>
              <a:rPr lang="en-GB" dirty="0"/>
              <a:t>Operations, </a:t>
            </a:r>
            <a:r>
              <a:rPr lang="en-GB" dirty="0" err="1"/>
              <a:t>loggins</a:t>
            </a:r>
            <a:r>
              <a:rPr lang="en-GB" dirty="0"/>
              <a:t>, metrics, alerts – </a:t>
            </a:r>
            <a:r>
              <a:rPr lang="en-GB" dirty="0" err="1"/>
              <a:t>cetnralised</a:t>
            </a:r>
            <a:endParaRPr lang="en-GB" dirty="0"/>
          </a:p>
          <a:p>
            <a:r>
              <a:rPr lang="en-GB" dirty="0"/>
              <a:t>Inventory</a:t>
            </a:r>
          </a:p>
          <a:p>
            <a:r>
              <a:rPr lang="en-GB" dirty="0"/>
              <a:t>Unified experience – A quick tools to find!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39BCE-E948-40B2-8BAF-CE341F1A27CC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43119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Provides dashboards, metrics and logging built in</a:t>
            </a:r>
          </a:p>
          <a:p>
            <a:r>
              <a:rPr lang="en-GB" dirty="0"/>
              <a:t>Controls High Availability, automated backup/restore in the plans</a:t>
            </a:r>
          </a:p>
          <a:p>
            <a:r>
              <a:rPr lang="en-GB" dirty="0"/>
              <a:t>Enables Elastic Scale of CPU, RAM and Nodes for Availability Groups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39BCE-E948-40B2-8BAF-CE341F1A27CC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55309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Lift and Shift version of SQL Server</a:t>
            </a:r>
          </a:p>
          <a:p>
            <a:r>
              <a:rPr lang="en-GB" dirty="0"/>
              <a:t>Compatible with existing on-prem versions</a:t>
            </a:r>
          </a:p>
          <a:p>
            <a:r>
              <a:rPr lang="en-GB" dirty="0"/>
              <a:t>Single Instance or Availability Group</a:t>
            </a:r>
          </a:p>
          <a:p>
            <a:r>
              <a:rPr lang="en-GB" dirty="0"/>
              <a:t>Elastic Scaling</a:t>
            </a:r>
          </a:p>
          <a:p>
            <a:endParaRPr lang="en-GB" dirty="0"/>
          </a:p>
          <a:p>
            <a:r>
              <a:rPr lang="en-GB" dirty="0"/>
              <a:t>Open Source </a:t>
            </a:r>
            <a:r>
              <a:rPr lang="en-GB" dirty="0" err="1"/>
              <a:t>POstgreSQL</a:t>
            </a:r>
            <a:r>
              <a:rPr lang="en-GB" dirty="0"/>
              <a:t> database</a:t>
            </a:r>
          </a:p>
          <a:p>
            <a:r>
              <a:rPr lang="en-GB" dirty="0"/>
              <a:t>Works with existing versions</a:t>
            </a:r>
          </a:p>
          <a:p>
            <a:r>
              <a:rPr lang="en-GB" dirty="0"/>
              <a:t>v11 or v12</a:t>
            </a:r>
          </a:p>
          <a:p>
            <a:endParaRPr lang="en-GB" dirty="0"/>
          </a:p>
          <a:p>
            <a:r>
              <a:rPr lang="en-GB" dirty="0"/>
              <a:t>Self Service Provisioning using CLI,ADS, Portal, K8s</a:t>
            </a:r>
          </a:p>
          <a:p>
            <a:r>
              <a:rPr lang="en-GB" dirty="0"/>
              <a:t>Always kept up to date (</a:t>
            </a:r>
            <a:r>
              <a:rPr lang="en-GB" dirty="0" err="1"/>
              <a:t>EverGreen</a:t>
            </a:r>
            <a:r>
              <a:rPr lang="en-GB" dirty="0"/>
              <a:t>)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39BCE-E948-40B2-8BAF-CE341F1A27CC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67166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qlpass.org/Events/24HoursofPASS.aspx" TargetMode="External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hyperlink" Target="https://www.pass.org/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7.png"/><Relationship Id="rId11" Type="http://schemas.openxmlformats.org/officeDocument/2006/relationships/hyperlink" Target="http://www.sqlpass.org/PASSChapters/VirtualChapters.aspx" TargetMode="External"/><Relationship Id="rId5" Type="http://schemas.openxmlformats.org/officeDocument/2006/relationships/image" Target="../media/image6.png"/><Relationship Id="rId10" Type="http://schemas.openxmlformats.org/officeDocument/2006/relationships/hyperlink" Target="http://www.sqlpass.org/PASSChapters.aspx" TargetMode="External"/><Relationship Id="rId4" Type="http://schemas.openxmlformats.org/officeDocument/2006/relationships/image" Target="../media/image5.png"/><Relationship Id="rId9" Type="http://schemas.openxmlformats.org/officeDocument/2006/relationships/hyperlink" Target="http://www.sqlsaturday.com/" TargetMode="Externa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3.jpeg"/><Relationship Id="rId4" Type="http://schemas.openxmlformats.org/officeDocument/2006/relationships/image" Target="../media/image12.emf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9.emf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9.emf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1.jpe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4.emf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4.em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4.emf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4.emf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4.emf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4.emf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4.emf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4.emf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4.emf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4.emf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CE4E3-F0FF-4D45-B30D-272B2A45A0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6314674-5690-4FD9-9656-7203082808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B21FBF-CA5E-4693-9B59-EF818364A5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7405C-371D-4FC0-97F3-39B2BB007BAE}" type="datetimeFigureOut">
              <a:rPr lang="en-GB" smtClean="0"/>
              <a:t>03/08/2021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41F300-8BA9-4D6C-A1D0-3BA16D51D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24E67C-4F9B-4CAE-AE85-B13CF95C8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86BF6-623A-445B-9B56-C16D540BBE2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80186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28B29-B32C-4F88-BCB2-382D4BF02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F98446-419A-43EE-8371-8D39E8DD8D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340153-4F69-4B3D-9F17-9D53D9F42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7405C-371D-4FC0-97F3-39B2BB007BAE}" type="datetimeFigureOut">
              <a:rPr lang="en-GB" smtClean="0"/>
              <a:t>03/08/2021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B30BB6-24CC-4F79-880F-8371CDE6C3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24D5A5-7FB9-42DA-971B-DB89A2250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86BF6-623A-445B-9B56-C16D540BBE2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02419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8E42A19-1B51-4801-ADE7-BF2A68308F3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794597-00C3-49A6-9E3A-53474C2C33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27EB69-11CA-4D7F-BC72-0CABACC4BB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7405C-371D-4FC0-97F3-39B2BB007BAE}" type="datetimeFigureOut">
              <a:rPr lang="en-GB" smtClean="0"/>
              <a:t>03/08/2021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05A7A3-CC26-4A89-8FCC-4CD9EB97C5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E2CA41-910C-4045-9319-025DE5C838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86BF6-623A-445B-9B56-C16D540BBE2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65811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ss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03F54B0-A121-3A48-80DA-8B3F7646440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Text Placeholder 1">
            <a:extLst>
              <a:ext uri="{FF2B5EF4-FFF2-40B4-BE49-F238E27FC236}">
                <a16:creationId xmlns:a16="http://schemas.microsoft.com/office/drawing/2014/main" id="{CADD7FC5-B23A-7241-8D82-4B88EB0C362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39482" y="3127818"/>
            <a:ext cx="7462820" cy="520700"/>
          </a:xfrm>
          <a:prstGeom prst="rect">
            <a:avLst/>
          </a:prstGeom>
        </p:spPr>
        <p:txBody>
          <a:bodyPr/>
          <a:lstStyle>
            <a:lvl1pPr>
              <a:defRPr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 dirty="0"/>
              <a:t>Session Subtitle</a:t>
            </a:r>
          </a:p>
        </p:txBody>
      </p:sp>
      <p:sp>
        <p:nvSpPr>
          <p:cNvPr id="13" name="Title 3">
            <a:extLst>
              <a:ext uri="{FF2B5EF4-FFF2-40B4-BE49-F238E27FC236}">
                <a16:creationId xmlns:a16="http://schemas.microsoft.com/office/drawing/2014/main" id="{147ABFAF-6B13-4346-A9DF-697D5ABDE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482" y="2227954"/>
            <a:ext cx="7462820" cy="818705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Session Title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F561371-E61E-1E4B-B46C-9FDD4A45215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5773189"/>
            <a:ext cx="1794997" cy="1084811"/>
          </a:xfrm>
          <a:prstGeom prst="rect">
            <a:avLst/>
          </a:prstGeom>
        </p:spPr>
      </p:pic>
      <p:sp>
        <p:nvSpPr>
          <p:cNvPr id="15" name="Text Placeholder 1">
            <a:extLst>
              <a:ext uri="{FF2B5EF4-FFF2-40B4-BE49-F238E27FC236}">
                <a16:creationId xmlns:a16="http://schemas.microsoft.com/office/drawing/2014/main" id="{DBF5A068-3726-8549-BAEF-F77902B6EBB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9482" y="4099346"/>
            <a:ext cx="5650303" cy="211612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 dirty="0"/>
              <a:t>Name,</a:t>
            </a:r>
          </a:p>
          <a:p>
            <a:r>
              <a:rPr lang="en-US" dirty="0"/>
              <a:t>Pronouns,</a:t>
            </a:r>
          </a:p>
          <a:p>
            <a:r>
              <a:rPr lang="en-US" dirty="0"/>
              <a:t>Title, </a:t>
            </a:r>
          </a:p>
          <a:p>
            <a:r>
              <a:rPr lang="en-US" dirty="0"/>
              <a:t>Company</a:t>
            </a:r>
          </a:p>
        </p:txBody>
      </p:sp>
    </p:spTree>
    <p:extLst>
      <p:ext uri="{BB962C8B-B14F-4D97-AF65-F5344CB8AC3E}">
        <p14:creationId xmlns:p14="http://schemas.microsoft.com/office/powerpoint/2010/main" val="17693612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plore PAS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6092B34-0719-954D-BD70-F632853B275F}"/>
              </a:ext>
            </a:extLst>
          </p:cNvPr>
          <p:cNvGrpSpPr/>
          <p:nvPr userDrawn="1"/>
        </p:nvGrpSpPr>
        <p:grpSpPr>
          <a:xfrm>
            <a:off x="4261007" y="0"/>
            <a:ext cx="7930995" cy="6858000"/>
            <a:chOff x="3153809" y="182880"/>
            <a:chExt cx="5807311" cy="4777740"/>
          </a:xfrm>
          <a:solidFill>
            <a:schemeClr val="bg2">
              <a:lumMod val="95000"/>
            </a:schemeClr>
          </a:solidFill>
        </p:grpSpPr>
        <p:sp>
          <p:nvSpPr>
            <p:cNvPr id="3" name="Parallelogram 2">
              <a:extLst>
                <a:ext uri="{FF2B5EF4-FFF2-40B4-BE49-F238E27FC236}">
                  <a16:creationId xmlns:a16="http://schemas.microsoft.com/office/drawing/2014/main" id="{EC10AB2A-2CD8-8D4F-B676-A00C3E2C3F96}"/>
                </a:ext>
              </a:extLst>
            </p:cNvPr>
            <p:cNvSpPr/>
            <p:nvPr/>
          </p:nvSpPr>
          <p:spPr>
            <a:xfrm>
              <a:off x="3153809" y="182881"/>
              <a:ext cx="4894891" cy="4777739"/>
            </a:xfrm>
            <a:prstGeom prst="parallelogram">
              <a:avLst>
                <a:gd name="adj" fmla="val 1741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2209F51-F439-1D48-847E-86FC79FF4F94}"/>
                </a:ext>
              </a:extLst>
            </p:cNvPr>
            <p:cNvSpPr/>
            <p:nvPr/>
          </p:nvSpPr>
          <p:spPr>
            <a:xfrm flipH="1">
              <a:off x="6318988" y="182880"/>
              <a:ext cx="2642132" cy="47777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</p:grpSp>
      <p:sp>
        <p:nvSpPr>
          <p:cNvPr id="5" name="Title 3">
            <a:extLst>
              <a:ext uri="{FF2B5EF4-FFF2-40B4-BE49-F238E27FC236}">
                <a16:creationId xmlns:a16="http://schemas.microsoft.com/office/drawing/2014/main" id="{9E2A22BE-54A2-DD4C-8D71-BD02476EBACF}"/>
              </a:ext>
            </a:extLst>
          </p:cNvPr>
          <p:cNvSpPr txBox="1">
            <a:spLocks/>
          </p:cNvSpPr>
          <p:nvPr userDrawn="1"/>
        </p:nvSpPr>
        <p:spPr>
          <a:xfrm>
            <a:off x="416993" y="2407048"/>
            <a:ext cx="3845096" cy="1150339"/>
          </a:xfrm>
          <a:prstGeom prst="rect">
            <a:avLst/>
          </a:prstGeom>
        </p:spPr>
        <p:txBody>
          <a:bodyPr anchor="t"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3733" dirty="0">
                <a:latin typeface="+mj-lt"/>
                <a:cs typeface="Segoe UI Semibold" panose="020B0502040204020203" pitchFamily="34" charset="0"/>
              </a:rPr>
              <a:t>Everything PASS Has To Offer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345A65-674C-9845-94AC-654DF72D787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7338" y="216065"/>
            <a:ext cx="2211729" cy="22117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3078421-44F5-894B-8ADB-34729C88BC1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67879" y="434996"/>
            <a:ext cx="1858299" cy="18582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223F339-62FC-DB43-8492-A5BE02F5B1F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98837" y="283451"/>
            <a:ext cx="1942732" cy="19427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5380530-E681-8643-88A9-D8A522E5456D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35535" y="3530312"/>
            <a:ext cx="2167728" cy="216772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11DBD8D-AB01-B840-A6C8-69D148B77EA8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7337" y="3540097"/>
            <a:ext cx="2211728" cy="221172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B701307-FEF6-0542-BF6B-42FB871C4A5C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91891" y="3951098"/>
            <a:ext cx="1393204" cy="1266548"/>
          </a:xfrm>
          <a:prstGeom prst="rect">
            <a:avLst/>
          </a:prstGeom>
        </p:spPr>
      </p:pic>
      <p:sp>
        <p:nvSpPr>
          <p:cNvPr id="12" name="Rectangle 11">
            <a:hlinkClick r:id="rId8"/>
            <a:extLst>
              <a:ext uri="{FF2B5EF4-FFF2-40B4-BE49-F238E27FC236}">
                <a16:creationId xmlns:a16="http://schemas.microsoft.com/office/drawing/2014/main" id="{E1C57803-55DC-614F-AED4-976CC1A89A37}"/>
              </a:ext>
            </a:extLst>
          </p:cNvPr>
          <p:cNvSpPr/>
          <p:nvPr userDrawn="1"/>
        </p:nvSpPr>
        <p:spPr>
          <a:xfrm>
            <a:off x="5352930" y="2201561"/>
            <a:ext cx="2088199" cy="78816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867" b="1" i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Unlock exclusive training &amp; networking</a:t>
            </a:r>
          </a:p>
        </p:txBody>
      </p:sp>
      <p:sp>
        <p:nvSpPr>
          <p:cNvPr id="13" name="Rectangle 12">
            <a:hlinkClick r:id="rId9"/>
            <a:extLst>
              <a:ext uri="{FF2B5EF4-FFF2-40B4-BE49-F238E27FC236}">
                <a16:creationId xmlns:a16="http://schemas.microsoft.com/office/drawing/2014/main" id="{BBFD1540-DCEF-A044-B119-2D5A3D1B85FB}"/>
              </a:ext>
            </a:extLst>
          </p:cNvPr>
          <p:cNvSpPr/>
          <p:nvPr userDrawn="1"/>
        </p:nvSpPr>
        <p:spPr>
          <a:xfrm>
            <a:off x="9818478" y="2201560"/>
            <a:ext cx="1903449" cy="997344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867" b="1" i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Free 1-day local training events</a:t>
            </a:r>
          </a:p>
        </p:txBody>
      </p:sp>
      <p:sp>
        <p:nvSpPr>
          <p:cNvPr id="14" name="Rectangle 13">
            <a:hlinkClick r:id="rId10"/>
            <a:extLst>
              <a:ext uri="{FF2B5EF4-FFF2-40B4-BE49-F238E27FC236}">
                <a16:creationId xmlns:a16="http://schemas.microsoft.com/office/drawing/2014/main" id="{F6129F24-4FB5-C94C-A658-3D0261ECC267}"/>
              </a:ext>
            </a:extLst>
          </p:cNvPr>
          <p:cNvSpPr/>
          <p:nvPr userDrawn="1"/>
        </p:nvSpPr>
        <p:spPr>
          <a:xfrm>
            <a:off x="7653936" y="2201561"/>
            <a:ext cx="2078531" cy="973804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867" b="1" i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Local user groups around the world</a:t>
            </a:r>
          </a:p>
        </p:txBody>
      </p:sp>
      <p:sp>
        <p:nvSpPr>
          <p:cNvPr id="15" name="Rectangle 14">
            <a:hlinkClick r:id="rId11"/>
            <a:extLst>
              <a:ext uri="{FF2B5EF4-FFF2-40B4-BE49-F238E27FC236}">
                <a16:creationId xmlns:a16="http://schemas.microsoft.com/office/drawing/2014/main" id="{CC1EC64C-827D-9F4C-8558-11E8DA8A1F63}"/>
              </a:ext>
            </a:extLst>
          </p:cNvPr>
          <p:cNvSpPr/>
          <p:nvPr userDrawn="1"/>
        </p:nvSpPr>
        <p:spPr>
          <a:xfrm>
            <a:off x="5344428" y="5462709"/>
            <a:ext cx="2149941" cy="1016324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867" b="1" i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Back-to-back live webinar events</a:t>
            </a:r>
          </a:p>
        </p:txBody>
      </p:sp>
      <p:sp>
        <p:nvSpPr>
          <p:cNvPr id="16" name="Rectangle 15">
            <a:hlinkClick r:id="rId10"/>
            <a:extLst>
              <a:ext uri="{FF2B5EF4-FFF2-40B4-BE49-F238E27FC236}">
                <a16:creationId xmlns:a16="http://schemas.microsoft.com/office/drawing/2014/main" id="{0B4DA287-E94F-F345-9CE3-2271C22DC88A}"/>
              </a:ext>
            </a:extLst>
          </p:cNvPr>
          <p:cNvSpPr/>
          <p:nvPr userDrawn="1"/>
        </p:nvSpPr>
        <p:spPr>
          <a:xfrm>
            <a:off x="7597457" y="5462708"/>
            <a:ext cx="2191492" cy="101631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867" b="1" i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Online special interest user groups</a:t>
            </a:r>
          </a:p>
        </p:txBody>
      </p:sp>
      <p:sp>
        <p:nvSpPr>
          <p:cNvPr id="17" name="Rectangle 16">
            <a:hlinkClick r:id="rId10"/>
            <a:extLst>
              <a:ext uri="{FF2B5EF4-FFF2-40B4-BE49-F238E27FC236}">
                <a16:creationId xmlns:a16="http://schemas.microsoft.com/office/drawing/2014/main" id="{D290D108-3A7F-4B4C-9067-AF2BED016EB2}"/>
              </a:ext>
            </a:extLst>
          </p:cNvPr>
          <p:cNvSpPr/>
          <p:nvPr userDrawn="1"/>
        </p:nvSpPr>
        <p:spPr>
          <a:xfrm>
            <a:off x="9840849" y="5462709"/>
            <a:ext cx="1903449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867" b="1" i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Get involved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B833E44-1B81-1B40-AAF3-13C3C5D94FD0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5467879" y="3530311"/>
            <a:ext cx="6231967" cy="9787"/>
          </a:xfrm>
          <a:prstGeom prst="line">
            <a:avLst/>
          </a:prstGeom>
          <a:ln w="63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5735AAC2-8ACD-A84B-9157-E20A43FE1B95}"/>
              </a:ext>
            </a:extLst>
          </p:cNvPr>
          <p:cNvSpPr/>
          <p:nvPr userDrawn="1"/>
        </p:nvSpPr>
        <p:spPr>
          <a:xfrm>
            <a:off x="434759" y="4071603"/>
            <a:ext cx="3715983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Aft>
                <a:spcPts val="800"/>
              </a:spcAft>
              <a:defRPr/>
            </a:pPr>
            <a:r>
              <a:rPr lang="en-US" sz="3200" b="1" i="0" spc="27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Free Resources Online </a:t>
            </a:r>
            <a:r>
              <a:rPr lang="en-US" sz="3200" b="1" i="0" spc="27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  <a:hlinkClick r:id="rId12"/>
              </a:rPr>
              <a:t>PASS.org</a:t>
            </a:r>
            <a:endParaRPr lang="en-US" sz="3200" b="1" i="0" spc="27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Title 3">
            <a:extLst>
              <a:ext uri="{FF2B5EF4-FFF2-40B4-BE49-F238E27FC236}">
                <a16:creationId xmlns:a16="http://schemas.microsoft.com/office/drawing/2014/main" id="{7515B887-3AA3-7F4F-8AA4-A29A22448E66}"/>
              </a:ext>
            </a:extLst>
          </p:cNvPr>
          <p:cNvSpPr txBox="1">
            <a:spLocks/>
          </p:cNvSpPr>
          <p:nvPr userDrawn="1"/>
        </p:nvSpPr>
        <p:spPr>
          <a:xfrm>
            <a:off x="389026" y="1573728"/>
            <a:ext cx="3761717" cy="932280"/>
          </a:xfrm>
          <a:prstGeom prst="rect">
            <a:avLst/>
          </a:prstGeom>
        </p:spPr>
        <p:txBody>
          <a:bodyPr anchor="ctr"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5333" b="1" i="0" dirty="0">
                <a:latin typeface="Segoe UI" panose="020B0502040204020203" pitchFamily="34" charset="0"/>
                <a:cs typeface="Segoe UI" panose="020B0502040204020203" pitchFamily="34" charset="0"/>
              </a:rPr>
              <a:t>Explore</a:t>
            </a:r>
          </a:p>
        </p:txBody>
      </p:sp>
    </p:spTree>
    <p:extLst>
      <p:ext uri="{BB962C8B-B14F-4D97-AF65-F5344CB8AC3E}">
        <p14:creationId xmlns:p14="http://schemas.microsoft.com/office/powerpoint/2010/main" val="203570738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Prof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64C2DC2A-7AD3-6F4B-9793-4D46F9B9B04A}"/>
              </a:ext>
            </a:extLst>
          </p:cNvPr>
          <p:cNvGrpSpPr/>
          <p:nvPr userDrawn="1"/>
        </p:nvGrpSpPr>
        <p:grpSpPr>
          <a:xfrm>
            <a:off x="6096000" y="243840"/>
            <a:ext cx="5852160" cy="6370320"/>
            <a:chOff x="4572000" y="182880"/>
            <a:chExt cx="4389120" cy="4777740"/>
          </a:xfrm>
          <a:solidFill>
            <a:schemeClr val="bg2">
              <a:lumMod val="95000"/>
            </a:schemeClr>
          </a:solidFill>
        </p:grpSpPr>
        <p:sp>
          <p:nvSpPr>
            <p:cNvPr id="24" name="Parallelogram 23">
              <a:extLst>
                <a:ext uri="{FF2B5EF4-FFF2-40B4-BE49-F238E27FC236}">
                  <a16:creationId xmlns:a16="http://schemas.microsoft.com/office/drawing/2014/main" id="{15719CD6-287E-7D46-B37C-232F9862A08E}"/>
                </a:ext>
              </a:extLst>
            </p:cNvPr>
            <p:cNvSpPr/>
            <p:nvPr/>
          </p:nvSpPr>
          <p:spPr>
            <a:xfrm>
              <a:off x="4572000" y="182881"/>
              <a:ext cx="3762704" cy="4777739"/>
            </a:xfrm>
            <a:prstGeom prst="parallelogram">
              <a:avLst>
                <a:gd name="adj" fmla="val 2174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AFAFA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6866752-5609-3E49-AD8F-EEFDD00C0097}"/>
                </a:ext>
              </a:extLst>
            </p:cNvPr>
            <p:cNvSpPr/>
            <p:nvPr/>
          </p:nvSpPr>
          <p:spPr>
            <a:xfrm flipH="1">
              <a:off x="6318988" y="182880"/>
              <a:ext cx="2642132" cy="47777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AFAFA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D971758-2E52-4942-A1B8-B4035CEF862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206203" y="4592034"/>
            <a:ext cx="1924049" cy="1924049"/>
          </a:xfrm>
          <a:prstGeom prst="ellipse">
            <a:avLst/>
          </a:prstGeom>
          <a:solidFill>
            <a:schemeClr val="bg1"/>
          </a:solidFill>
        </p:spPr>
        <p:txBody>
          <a:bodyPr anchor="ctr"/>
          <a:lstStyle>
            <a:lvl1pPr algn="ctr">
              <a:defRPr sz="1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PLACE YOUR PHOTO HERE</a:t>
            </a:r>
          </a:p>
        </p:txBody>
      </p:sp>
      <p:sp>
        <p:nvSpPr>
          <p:cNvPr id="50" name="Title 1">
            <a:extLst>
              <a:ext uri="{FF2B5EF4-FFF2-40B4-BE49-F238E27FC236}">
                <a16:creationId xmlns:a16="http://schemas.microsoft.com/office/drawing/2014/main" id="{3D2AFCB0-B95D-F84C-91FE-5AA4A5FE41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9732" y="574761"/>
            <a:ext cx="5445189" cy="596555"/>
          </a:xfrm>
          <a:prstGeom prst="rect">
            <a:avLst/>
          </a:prstGeom>
        </p:spPr>
        <p:txBody>
          <a:bodyPr/>
          <a:lstStyle>
            <a:lvl1pPr>
              <a:defRPr sz="48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Speaker Name</a:t>
            </a:r>
          </a:p>
        </p:txBody>
      </p:sp>
      <p:sp>
        <p:nvSpPr>
          <p:cNvPr id="52" name="Text Placeholder 4">
            <a:extLst>
              <a:ext uri="{FF2B5EF4-FFF2-40B4-BE49-F238E27FC236}">
                <a16:creationId xmlns:a16="http://schemas.microsoft.com/office/drawing/2014/main" id="{4914BB13-04BF-404C-AA9E-28E69E1D6E2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9732" y="1687762"/>
            <a:ext cx="5436992" cy="1032933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3200" b="1" i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Company</a:t>
            </a:r>
          </a:p>
        </p:txBody>
      </p:sp>
      <p:sp>
        <p:nvSpPr>
          <p:cNvPr id="53" name="Text Placeholder 4">
            <a:extLst>
              <a:ext uri="{FF2B5EF4-FFF2-40B4-BE49-F238E27FC236}">
                <a16:creationId xmlns:a16="http://schemas.microsoft.com/office/drawing/2014/main" id="{F242CE12-E6F8-964F-9232-CEBB0225A8E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62989" y="2730538"/>
            <a:ext cx="4933012" cy="1861495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lang="en-US" sz="3200" b="0" i="0" kern="1200" dirty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 dirty="0"/>
              <a:t>/</a:t>
            </a:r>
            <a:r>
              <a:rPr lang="en-US" dirty="0" err="1"/>
              <a:t>yourname</a:t>
            </a:r>
            <a:endParaRPr lang="en-US" dirty="0"/>
          </a:p>
          <a:p>
            <a:pPr lvl="0"/>
            <a:r>
              <a:rPr lang="en-US" dirty="0"/>
              <a:t>@</a:t>
            </a:r>
            <a:r>
              <a:rPr lang="en-US" dirty="0" err="1"/>
              <a:t>yourhandle</a:t>
            </a:r>
            <a:endParaRPr lang="en-US" dirty="0"/>
          </a:p>
          <a:p>
            <a:pPr lvl="0"/>
            <a:r>
              <a:rPr lang="en-US" dirty="0" err="1"/>
              <a:t>yourname</a:t>
            </a:r>
            <a:endParaRPr lang="en-US" dirty="0"/>
          </a:p>
        </p:txBody>
      </p:sp>
      <p:sp>
        <p:nvSpPr>
          <p:cNvPr id="61" name="Text Placeholder 6">
            <a:extLst>
              <a:ext uri="{FF2B5EF4-FFF2-40B4-BE49-F238E27FC236}">
                <a16:creationId xmlns:a16="http://schemas.microsoft.com/office/drawing/2014/main" id="{4C9BAD48-11ED-1C45-8E0B-00EE221E261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505975" y="3667942"/>
            <a:ext cx="3998568" cy="2409140"/>
          </a:xfrm>
          <a:prstGeom prst="rect">
            <a:avLst/>
          </a:prstGeom>
        </p:spPr>
        <p:txBody>
          <a:bodyPr anchor="ctr"/>
          <a:lstStyle>
            <a:lvl1pPr>
              <a:spcBef>
                <a:spcPts val="0"/>
              </a:spcBef>
              <a:defRPr lang="en-US" sz="3200" kern="1200" spc="27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Speaker 2 details go here: 24pt Segoe, max of two biography points</a:t>
            </a:r>
          </a:p>
        </p:txBody>
      </p:sp>
      <p:sp>
        <p:nvSpPr>
          <p:cNvPr id="62" name="Text Placeholder 6">
            <a:extLst>
              <a:ext uri="{FF2B5EF4-FFF2-40B4-BE49-F238E27FC236}">
                <a16:creationId xmlns:a16="http://schemas.microsoft.com/office/drawing/2014/main" id="{E3F1CDDB-E2E2-5E44-A257-9D44C51E2CC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05975" y="780875"/>
            <a:ext cx="3998568" cy="2409140"/>
          </a:xfrm>
          <a:prstGeom prst="rect">
            <a:avLst/>
          </a:prstGeom>
        </p:spPr>
        <p:txBody>
          <a:bodyPr anchor="ctr"/>
          <a:lstStyle>
            <a:lvl1pPr>
              <a:spcBef>
                <a:spcPts val="0"/>
              </a:spcBef>
              <a:defRPr lang="en-US" sz="3200" kern="1200" spc="27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Speaker details go here: 24pt Segoe, max of two biography points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90F3606-28E1-7E4D-B662-560F6E7E2C32}"/>
              </a:ext>
            </a:extLst>
          </p:cNvPr>
          <p:cNvCxnSpPr>
            <a:cxnSpLocks/>
          </p:cNvCxnSpPr>
          <p:nvPr userDrawn="1"/>
        </p:nvCxnSpPr>
        <p:spPr>
          <a:xfrm flipH="1">
            <a:off x="7169434" y="3429000"/>
            <a:ext cx="4335109" cy="0"/>
          </a:xfrm>
          <a:prstGeom prst="line">
            <a:avLst/>
          </a:prstGeom>
          <a:ln w="63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584F3B-3244-4F24-BA69-A9418BD392C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9733" y="1208347"/>
            <a:ext cx="5255684" cy="442384"/>
          </a:xfrm>
          <a:prstGeom prst="rect">
            <a:avLst/>
          </a:prstGeom>
        </p:spPr>
        <p:txBody>
          <a:bodyPr/>
          <a:lstStyle>
            <a:lvl1pPr>
              <a:defRPr sz="3200"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Pronouns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2645927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ssion Evalu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4B4DD2F-1370-BA4B-AE02-345679E0333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6" y="0"/>
            <a:ext cx="12188388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5726EC7-D5EE-4C3F-9C1A-B09604787243}"/>
              </a:ext>
            </a:extLst>
          </p:cNvPr>
          <p:cNvSpPr/>
          <p:nvPr userDrawn="1"/>
        </p:nvSpPr>
        <p:spPr>
          <a:xfrm>
            <a:off x="164625" y="2508859"/>
            <a:ext cx="3883368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0" dirty="0">
                <a:solidFill>
                  <a:srgbClr val="C00000"/>
                </a:solidFill>
              </a:rPr>
              <a:t>Submit before </a:t>
            </a:r>
          </a:p>
          <a:p>
            <a:r>
              <a:rPr lang="en-US" sz="3200" b="0" dirty="0">
                <a:solidFill>
                  <a:srgbClr val="C00000"/>
                </a:solidFill>
              </a:rPr>
              <a:t>Friday, Nov. 20</a:t>
            </a:r>
          </a:p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b="0" dirty="0">
                <a:solidFill>
                  <a:srgbClr val="C00000"/>
                </a:solidFill>
              </a:rPr>
              <a:t>at 5pm EST to </a:t>
            </a:r>
          </a:p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b="0" dirty="0">
                <a:solidFill>
                  <a:srgbClr val="C00000"/>
                </a:solidFill>
              </a:rPr>
              <a:t>win prizes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080793-136C-41B3-9B03-6681C75C8A40}"/>
              </a:ext>
            </a:extLst>
          </p:cNvPr>
          <p:cNvSpPr txBox="1"/>
          <p:nvPr userDrawn="1"/>
        </p:nvSpPr>
        <p:spPr>
          <a:xfrm>
            <a:off x="4506180" y="1917927"/>
            <a:ext cx="6942667" cy="26530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2"/>
                </a:solidFill>
                <a:latin typeface="+mj-lt"/>
              </a:rPr>
              <a:t>Your feedback is important to us! </a:t>
            </a:r>
          </a:p>
          <a:p>
            <a:endParaRPr lang="en-US" sz="3200" dirty="0">
              <a:solidFill>
                <a:schemeClr val="bg2"/>
              </a:solidFill>
              <a:latin typeface="+mj-lt"/>
            </a:endParaRPr>
          </a:p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3200" dirty="0">
                <a:solidFill>
                  <a:schemeClr val="bg2"/>
                </a:solidFill>
                <a:latin typeface="+mj-lt"/>
              </a:rPr>
              <a:t>Please visit the “</a:t>
            </a:r>
            <a:r>
              <a:rPr lang="en-US" sz="3200" b="1" u="sng" dirty="0">
                <a:solidFill>
                  <a:schemeClr val="bg2"/>
                </a:solidFill>
                <a:latin typeface="+mj-lt"/>
              </a:rPr>
              <a:t>Session Evaluation</a:t>
            </a:r>
            <a:r>
              <a:rPr lang="en-US" sz="3200" dirty="0">
                <a:solidFill>
                  <a:schemeClr val="bg2"/>
                </a:solidFill>
                <a:latin typeface="+mj-lt"/>
              </a:rPr>
              <a:t>” link in the left hand side navigation bar to rate this session.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E23456-F3B7-4BD9-8F99-F0DC41A89F75}"/>
              </a:ext>
            </a:extLst>
          </p:cNvPr>
          <p:cNvSpPr txBox="1"/>
          <p:nvPr userDrawn="1"/>
        </p:nvSpPr>
        <p:spPr>
          <a:xfrm>
            <a:off x="164626" y="454211"/>
            <a:ext cx="355411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800" b="1" dirty="0">
                <a:latin typeface="+mj-lt"/>
                <a:cs typeface="Segoe UI Semibold" panose="020B0702040204020203" pitchFamily="34" charset="0"/>
              </a:rPr>
              <a:t>Session Evaluation</a:t>
            </a:r>
          </a:p>
        </p:txBody>
      </p:sp>
    </p:spTree>
    <p:extLst>
      <p:ext uri="{BB962C8B-B14F-4D97-AF65-F5344CB8AC3E}">
        <p14:creationId xmlns:p14="http://schemas.microsoft.com/office/powerpoint/2010/main" val="42270920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8087B63-253A-124A-BC52-C471715D495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0" name="Title 37">
            <a:extLst>
              <a:ext uri="{FF2B5EF4-FFF2-40B4-BE49-F238E27FC236}">
                <a16:creationId xmlns:a16="http://schemas.microsoft.com/office/drawing/2014/main" id="{4D54DA7A-C40C-D641-A9EF-5A574BA6C0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99607" y="2554163"/>
            <a:ext cx="5301365" cy="796087"/>
          </a:xfrm>
          <a:prstGeom prst="rect">
            <a:avLst/>
          </a:prstGeom>
        </p:spPr>
        <p:txBody>
          <a:bodyPr/>
          <a:lstStyle>
            <a:lvl1pPr>
              <a:defRPr b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Speaker name</a:t>
            </a:r>
            <a:br>
              <a:rPr lang="en-US" dirty="0"/>
            </a:br>
            <a:r>
              <a:rPr lang="en-US" dirty="0"/>
              <a:t>Pronouns</a:t>
            </a:r>
          </a:p>
        </p:txBody>
      </p:sp>
      <p:sp>
        <p:nvSpPr>
          <p:cNvPr id="21" name="Text Placeholder 38">
            <a:extLst>
              <a:ext uri="{FF2B5EF4-FFF2-40B4-BE49-F238E27FC236}">
                <a16:creationId xmlns:a16="http://schemas.microsoft.com/office/drawing/2014/main" id="{1F1D8F46-C246-494C-87E8-F66B5ADA44C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514757" y="4120002"/>
            <a:ext cx="4798409" cy="1425277"/>
          </a:xfrm>
          <a:prstGeom prst="rect">
            <a:avLst/>
          </a:prstGeom>
        </p:spPr>
        <p:txBody>
          <a:bodyPr/>
          <a:lstStyle>
            <a:lvl1pPr>
              <a:defRPr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 dirty="0"/>
              <a:t>@</a:t>
            </a:r>
            <a:r>
              <a:rPr lang="en-US" dirty="0" err="1"/>
              <a:t>yourhandle</a:t>
            </a:r>
            <a:endParaRPr lang="en-US" dirty="0"/>
          </a:p>
          <a:p>
            <a:r>
              <a:rPr lang="en-US" dirty="0"/>
              <a:t>youremail@email.com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CA66E3A-7FB9-6A45-B507-F38C98064BBF}"/>
              </a:ext>
            </a:extLst>
          </p:cNvPr>
          <p:cNvSpPr/>
          <p:nvPr userDrawn="1"/>
        </p:nvSpPr>
        <p:spPr>
          <a:xfrm>
            <a:off x="543520" y="1189820"/>
            <a:ext cx="479840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200" b="1" dirty="0"/>
              <a:t>Thank you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6E8342C2-0D0B-1D46-ACC8-AD0594D2A60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942407" y="4197352"/>
            <a:ext cx="457200" cy="4572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E7D530F-E1F6-594A-BE8D-C951E345564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942407" y="4834961"/>
            <a:ext cx="457200" cy="457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FB433CD-D3ED-804C-A74F-9C0842AB3F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4559554"/>
            <a:ext cx="2631435" cy="2298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3303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_No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8087B63-253A-124A-BC52-C471715D495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0" name="Title 37">
            <a:extLst>
              <a:ext uri="{FF2B5EF4-FFF2-40B4-BE49-F238E27FC236}">
                <a16:creationId xmlns:a16="http://schemas.microsoft.com/office/drawing/2014/main" id="{4D54DA7A-C40C-D641-A9EF-5A574BA6C0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99607" y="2554163"/>
            <a:ext cx="5301365" cy="796087"/>
          </a:xfrm>
          <a:prstGeom prst="rect">
            <a:avLst/>
          </a:prstGeom>
        </p:spPr>
        <p:txBody>
          <a:bodyPr/>
          <a:lstStyle>
            <a:lvl1pPr>
              <a:defRPr b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Speaker name</a:t>
            </a:r>
            <a:br>
              <a:rPr lang="en-US" dirty="0"/>
            </a:br>
            <a:r>
              <a:rPr lang="en-US" dirty="0"/>
              <a:t>Pronouns</a:t>
            </a:r>
          </a:p>
        </p:txBody>
      </p:sp>
      <p:sp>
        <p:nvSpPr>
          <p:cNvPr id="21" name="Text Placeholder 38">
            <a:extLst>
              <a:ext uri="{FF2B5EF4-FFF2-40B4-BE49-F238E27FC236}">
                <a16:creationId xmlns:a16="http://schemas.microsoft.com/office/drawing/2014/main" id="{1F1D8F46-C246-494C-87E8-F66B5ADA44C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514757" y="4120002"/>
            <a:ext cx="4798409" cy="1425277"/>
          </a:xfrm>
          <a:prstGeom prst="rect">
            <a:avLst/>
          </a:prstGeom>
        </p:spPr>
        <p:txBody>
          <a:bodyPr/>
          <a:lstStyle>
            <a:lvl1pPr>
              <a:defRPr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 dirty="0"/>
              <a:t>@</a:t>
            </a:r>
            <a:r>
              <a:rPr lang="en-US" dirty="0" err="1"/>
              <a:t>yourhandle</a:t>
            </a:r>
            <a:endParaRPr lang="en-US" dirty="0"/>
          </a:p>
          <a:p>
            <a:r>
              <a:rPr lang="en-US" dirty="0"/>
              <a:t>youremail@email.com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CA66E3A-7FB9-6A45-B507-F38C98064BBF}"/>
              </a:ext>
            </a:extLst>
          </p:cNvPr>
          <p:cNvSpPr/>
          <p:nvPr userDrawn="1"/>
        </p:nvSpPr>
        <p:spPr>
          <a:xfrm>
            <a:off x="543520" y="1189820"/>
            <a:ext cx="479840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200" b="1" dirty="0"/>
              <a:t>Thank you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B433CD-D3ED-804C-A74F-9C0842AB3F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4559554"/>
            <a:ext cx="2631435" cy="2298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34026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let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DC131A5A-919C-8742-9C0B-1A0DD0BDE2E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2">
            <a:extLst>
              <a:ext uri="{FF2B5EF4-FFF2-40B4-BE49-F238E27FC236}">
                <a16:creationId xmlns:a16="http://schemas.microsoft.com/office/drawing/2014/main" id="{B3F2B625-0B7F-D94D-A830-9A857D6936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502" y="504829"/>
            <a:ext cx="11241607" cy="818705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sz="5867" dirty="0"/>
              <a:t>Palette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DF6998-B6A8-A242-8929-FD3C9507FC9B}"/>
              </a:ext>
            </a:extLst>
          </p:cNvPr>
          <p:cNvSpPr txBox="1"/>
          <p:nvPr userDrawn="1"/>
        </p:nvSpPr>
        <p:spPr>
          <a:xfrm>
            <a:off x="444413" y="1523355"/>
            <a:ext cx="30873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sz="3200" b="0" spc="27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Primary Palette</a:t>
            </a:r>
          </a:p>
        </p:txBody>
      </p:sp>
      <p:sp>
        <p:nvSpPr>
          <p:cNvPr id="6" name="Teardrop 5">
            <a:extLst>
              <a:ext uri="{FF2B5EF4-FFF2-40B4-BE49-F238E27FC236}">
                <a16:creationId xmlns:a16="http://schemas.microsoft.com/office/drawing/2014/main" id="{682CD56C-3DF5-6B49-96D2-529EDAEFE928}"/>
              </a:ext>
            </a:extLst>
          </p:cNvPr>
          <p:cNvSpPr/>
          <p:nvPr userDrawn="1"/>
        </p:nvSpPr>
        <p:spPr>
          <a:xfrm rot="16200000" flipH="1">
            <a:off x="5453302" y="2384390"/>
            <a:ext cx="1229351" cy="1229351"/>
          </a:xfrm>
          <a:prstGeom prst="teardrop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7" name="Teardrop 6">
            <a:extLst>
              <a:ext uri="{FF2B5EF4-FFF2-40B4-BE49-F238E27FC236}">
                <a16:creationId xmlns:a16="http://schemas.microsoft.com/office/drawing/2014/main" id="{C9B21A3A-D9BC-BA4F-AF8E-C094D9A83662}"/>
              </a:ext>
            </a:extLst>
          </p:cNvPr>
          <p:cNvSpPr/>
          <p:nvPr userDrawn="1"/>
        </p:nvSpPr>
        <p:spPr>
          <a:xfrm rot="16200000" flipH="1">
            <a:off x="594917" y="2167185"/>
            <a:ext cx="1446556" cy="1446556"/>
          </a:xfrm>
          <a:prstGeom prst="teardrop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F36E21"/>
              </a:solidFill>
            </a:endParaRPr>
          </a:p>
        </p:txBody>
      </p:sp>
      <p:sp>
        <p:nvSpPr>
          <p:cNvPr id="8" name="Teardrop 7">
            <a:extLst>
              <a:ext uri="{FF2B5EF4-FFF2-40B4-BE49-F238E27FC236}">
                <a16:creationId xmlns:a16="http://schemas.microsoft.com/office/drawing/2014/main" id="{1E698972-4957-E148-8F42-2E4D223894DA}"/>
              </a:ext>
            </a:extLst>
          </p:cNvPr>
          <p:cNvSpPr/>
          <p:nvPr userDrawn="1"/>
        </p:nvSpPr>
        <p:spPr>
          <a:xfrm rot="16200000" flipH="1">
            <a:off x="2280431" y="2167185"/>
            <a:ext cx="1446556" cy="1446556"/>
          </a:xfrm>
          <a:prstGeom prst="teardrop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0" name="Teardrop 9">
            <a:extLst>
              <a:ext uri="{FF2B5EF4-FFF2-40B4-BE49-F238E27FC236}">
                <a16:creationId xmlns:a16="http://schemas.microsoft.com/office/drawing/2014/main" id="{8AA6C42B-7E12-1247-96D2-844D65480E25}"/>
              </a:ext>
            </a:extLst>
          </p:cNvPr>
          <p:cNvSpPr/>
          <p:nvPr userDrawn="1"/>
        </p:nvSpPr>
        <p:spPr>
          <a:xfrm rot="16200000" flipH="1">
            <a:off x="3978494" y="2384390"/>
            <a:ext cx="1229351" cy="1229351"/>
          </a:xfrm>
          <a:prstGeom prst="teardrop">
            <a:avLst/>
          </a:prstGeom>
          <a:solidFill>
            <a:srgbClr val="00777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3A8D2F8-402B-B54F-9788-E6D365F30985}"/>
              </a:ext>
            </a:extLst>
          </p:cNvPr>
          <p:cNvSpPr txBox="1"/>
          <p:nvPr userDrawn="1"/>
        </p:nvSpPr>
        <p:spPr>
          <a:xfrm>
            <a:off x="517959" y="4062415"/>
            <a:ext cx="63938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sz="3200" b="0" i="0" spc="27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Secondary Palette: Use Sparingly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E661015-B062-CF40-A6F1-07F06EA2301E}"/>
              </a:ext>
            </a:extLst>
          </p:cNvPr>
          <p:cNvGrpSpPr/>
          <p:nvPr userDrawn="1"/>
        </p:nvGrpSpPr>
        <p:grpSpPr>
          <a:xfrm>
            <a:off x="604111" y="4690273"/>
            <a:ext cx="3063404" cy="648019"/>
            <a:chOff x="527608" y="3764814"/>
            <a:chExt cx="2943430" cy="622640"/>
          </a:xfrm>
        </p:grpSpPr>
        <p:sp>
          <p:nvSpPr>
            <p:cNvPr id="13" name="Teardrop 12">
              <a:extLst>
                <a:ext uri="{FF2B5EF4-FFF2-40B4-BE49-F238E27FC236}">
                  <a16:creationId xmlns:a16="http://schemas.microsoft.com/office/drawing/2014/main" id="{9660C117-5B50-E14A-8042-0B3E40B760AD}"/>
                </a:ext>
              </a:extLst>
            </p:cNvPr>
            <p:cNvSpPr/>
            <p:nvPr/>
          </p:nvSpPr>
          <p:spPr>
            <a:xfrm rot="16200000" flipH="1">
              <a:off x="527608" y="3764814"/>
              <a:ext cx="622640" cy="622640"/>
            </a:xfrm>
            <a:prstGeom prst="teardrop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14" name="Teardrop 13">
              <a:extLst>
                <a:ext uri="{FF2B5EF4-FFF2-40B4-BE49-F238E27FC236}">
                  <a16:creationId xmlns:a16="http://schemas.microsoft.com/office/drawing/2014/main" id="{0BE33F3B-E2EF-D741-89F8-6C65D8115AEF}"/>
                </a:ext>
              </a:extLst>
            </p:cNvPr>
            <p:cNvSpPr/>
            <p:nvPr/>
          </p:nvSpPr>
          <p:spPr>
            <a:xfrm rot="16200000" flipH="1">
              <a:off x="1301204" y="3764814"/>
              <a:ext cx="622640" cy="622640"/>
            </a:xfrm>
            <a:prstGeom prst="teardrop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15" name="Teardrop 14">
              <a:extLst>
                <a:ext uri="{FF2B5EF4-FFF2-40B4-BE49-F238E27FC236}">
                  <a16:creationId xmlns:a16="http://schemas.microsoft.com/office/drawing/2014/main" id="{A1ABD2C4-7425-9D46-BE01-AFA07887E43A}"/>
                </a:ext>
              </a:extLst>
            </p:cNvPr>
            <p:cNvSpPr/>
            <p:nvPr/>
          </p:nvSpPr>
          <p:spPr>
            <a:xfrm rot="16200000" flipH="1">
              <a:off x="2074801" y="3764814"/>
              <a:ext cx="622640" cy="622640"/>
            </a:xfrm>
            <a:prstGeom prst="teardrop">
              <a:avLst/>
            </a:prstGeom>
            <a:solidFill>
              <a:srgbClr val="289E5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16" name="Teardrop 15">
              <a:extLst>
                <a:ext uri="{FF2B5EF4-FFF2-40B4-BE49-F238E27FC236}">
                  <a16:creationId xmlns:a16="http://schemas.microsoft.com/office/drawing/2014/main" id="{4A2B5968-93E2-B84E-9932-254B42A43AE4}"/>
                </a:ext>
              </a:extLst>
            </p:cNvPr>
            <p:cNvSpPr/>
            <p:nvPr/>
          </p:nvSpPr>
          <p:spPr>
            <a:xfrm rot="16200000" flipH="1">
              <a:off x="2848398" y="3764814"/>
              <a:ext cx="622640" cy="622640"/>
            </a:xfrm>
            <a:prstGeom prst="teardrop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1720B90E-C8DB-6745-93B0-929E65FDB5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04899" y="0"/>
            <a:ext cx="2187101" cy="1744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63681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nt Colou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D8226097-5AD3-684E-A5F3-71E478946B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2">
            <a:extLst>
              <a:ext uri="{FF2B5EF4-FFF2-40B4-BE49-F238E27FC236}">
                <a16:creationId xmlns:a16="http://schemas.microsoft.com/office/drawing/2014/main" id="{B3F2B625-0B7F-D94D-A830-9A857D6936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502" y="504829"/>
            <a:ext cx="11241607" cy="818705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sz="5867" dirty="0"/>
              <a:t>Font Colors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B93784F-AFD5-EA4C-B9D6-7423C38FB5AC}"/>
              </a:ext>
            </a:extLst>
          </p:cNvPr>
          <p:cNvSpPr/>
          <p:nvPr userDrawn="1"/>
        </p:nvSpPr>
        <p:spPr>
          <a:xfrm>
            <a:off x="5013564" y="4548749"/>
            <a:ext cx="4868989" cy="8812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8" name="Rectangle: Rounded Corners 7">
            <a:extLst>
              <a:ext uri="{FF2B5EF4-FFF2-40B4-BE49-F238E27FC236}">
                <a16:creationId xmlns:a16="http://schemas.microsoft.com/office/drawing/2014/main" id="{045DA20D-E276-6246-B27F-EAFFDA9FD238}"/>
              </a:ext>
            </a:extLst>
          </p:cNvPr>
          <p:cNvSpPr/>
          <p:nvPr userDrawn="1"/>
        </p:nvSpPr>
        <p:spPr>
          <a:xfrm rot="16200000" flipH="1">
            <a:off x="1552221" y="4705839"/>
            <a:ext cx="616643" cy="690987"/>
          </a:xfrm>
          <a:prstGeom prst="round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F36E21"/>
              </a:solidFill>
            </a:endParaRPr>
          </a:p>
        </p:txBody>
      </p:sp>
      <p:sp>
        <p:nvSpPr>
          <p:cNvPr id="19" name="Rectangle: Rounded Corners 8">
            <a:extLst>
              <a:ext uri="{FF2B5EF4-FFF2-40B4-BE49-F238E27FC236}">
                <a16:creationId xmlns:a16="http://schemas.microsoft.com/office/drawing/2014/main" id="{0DB13464-1D9B-3740-9913-B3015E22F1C6}"/>
              </a:ext>
            </a:extLst>
          </p:cNvPr>
          <p:cNvSpPr/>
          <p:nvPr userDrawn="1"/>
        </p:nvSpPr>
        <p:spPr>
          <a:xfrm rot="16200000" flipH="1">
            <a:off x="637865" y="4729272"/>
            <a:ext cx="616647" cy="644121"/>
          </a:xfrm>
          <a:prstGeom prst="round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0" name="Rectangle: Rounded Corners 9">
            <a:extLst>
              <a:ext uri="{FF2B5EF4-FFF2-40B4-BE49-F238E27FC236}">
                <a16:creationId xmlns:a16="http://schemas.microsoft.com/office/drawing/2014/main" id="{FD4ADA87-E986-3240-9597-0C1824FBFB7A}"/>
              </a:ext>
            </a:extLst>
          </p:cNvPr>
          <p:cNvSpPr/>
          <p:nvPr userDrawn="1"/>
        </p:nvSpPr>
        <p:spPr>
          <a:xfrm rot="16200000" flipH="1">
            <a:off x="2466575" y="4729270"/>
            <a:ext cx="616647" cy="644121"/>
          </a:xfrm>
          <a:prstGeom prst="roundRect">
            <a:avLst/>
          </a:prstGeom>
          <a:solidFill>
            <a:srgbClr val="00777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424D656-CB4D-7D43-97BD-8976FB52C5E5}"/>
              </a:ext>
            </a:extLst>
          </p:cNvPr>
          <p:cNvSpPr txBox="1"/>
          <p:nvPr userDrawn="1"/>
        </p:nvSpPr>
        <p:spPr>
          <a:xfrm>
            <a:off x="512349" y="1563199"/>
            <a:ext cx="4501215" cy="2554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67" dirty="0"/>
              <a:t>Colors appropriate for text on a white background: </a:t>
            </a:r>
          </a:p>
          <a:p>
            <a:r>
              <a:rPr lang="en-US" sz="2667" dirty="0"/>
              <a:t>Black 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2667" dirty="0"/>
              <a:t>default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en-US" sz="2667" dirty="0">
                <a:solidFill>
                  <a:schemeClr val="accent2"/>
                </a:solidFill>
              </a:rPr>
              <a:t>Strong red</a:t>
            </a:r>
          </a:p>
          <a:p>
            <a:r>
              <a:rPr lang="en-US" sz="2667" dirty="0">
                <a:solidFill>
                  <a:srgbClr val="00777B"/>
                </a:solidFill>
              </a:rPr>
              <a:t>Dark cyan</a:t>
            </a:r>
          </a:p>
          <a:p>
            <a:r>
              <a:rPr lang="en-US" sz="2667" dirty="0">
                <a:solidFill>
                  <a:srgbClr val="6658A6"/>
                </a:solidFill>
              </a:rPr>
              <a:t>Dark moderate blue</a:t>
            </a:r>
            <a:endParaRPr lang="en-US" sz="2667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D9A1FA3-7968-8445-9FE4-61866D37D9FB}"/>
              </a:ext>
            </a:extLst>
          </p:cNvPr>
          <p:cNvSpPr txBox="1"/>
          <p:nvPr userDrawn="1"/>
        </p:nvSpPr>
        <p:spPr>
          <a:xfrm>
            <a:off x="5013566" y="1614539"/>
            <a:ext cx="4868988" cy="2873031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 tIns="0" bIns="0" rtlCol="0">
            <a:spAutoFit/>
          </a:bodyPr>
          <a:lstStyle/>
          <a:p>
            <a:r>
              <a:rPr lang="en-US" sz="2667" dirty="0">
                <a:solidFill>
                  <a:schemeClr val="bg2"/>
                </a:solidFill>
              </a:rPr>
              <a:t>Colors appropriate for text on a black background: </a:t>
            </a:r>
          </a:p>
          <a:p>
            <a:r>
              <a:rPr lang="en-US" sz="2667" dirty="0">
                <a:solidFill>
                  <a:schemeClr val="bg2"/>
                </a:solidFill>
              </a:rPr>
              <a:t>White </a:t>
            </a:r>
            <a:r>
              <a:rPr lang="en-US" sz="2667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2667" dirty="0">
                <a:solidFill>
                  <a:schemeClr val="bg2"/>
                </a:solidFill>
              </a:rPr>
              <a:t>default</a:t>
            </a:r>
            <a:r>
              <a:rPr lang="en-US" sz="2667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en-US" sz="2667" dirty="0">
                <a:solidFill>
                  <a:srgbClr val="F0493E"/>
                </a:solidFill>
              </a:rPr>
              <a:t>Bright red</a:t>
            </a:r>
          </a:p>
          <a:p>
            <a:r>
              <a:rPr lang="en-US" sz="2667" dirty="0">
                <a:solidFill>
                  <a:srgbClr val="33C0CD"/>
                </a:solidFill>
              </a:rPr>
              <a:t>Strong cyan</a:t>
            </a:r>
          </a:p>
          <a:p>
            <a:r>
              <a:rPr lang="en-US" sz="2667" dirty="0">
                <a:solidFill>
                  <a:srgbClr val="289E52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Dark cyan-lime green</a:t>
            </a:r>
          </a:p>
          <a:p>
            <a:r>
              <a:rPr lang="en-US" sz="2667" dirty="0">
                <a:solidFill>
                  <a:srgbClr val="AFAFAF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Gray</a:t>
            </a:r>
            <a:endParaRPr lang="en-US" sz="2667" dirty="0">
              <a:solidFill>
                <a:srgbClr val="AFAFAF"/>
              </a:solidFill>
            </a:endParaRPr>
          </a:p>
        </p:txBody>
      </p:sp>
      <p:sp>
        <p:nvSpPr>
          <p:cNvPr id="23" name="Rectangle: Rounded Corners 18">
            <a:extLst>
              <a:ext uri="{FF2B5EF4-FFF2-40B4-BE49-F238E27FC236}">
                <a16:creationId xmlns:a16="http://schemas.microsoft.com/office/drawing/2014/main" id="{F865C4F0-ACF9-914F-8B31-18D5E8C106FE}"/>
              </a:ext>
            </a:extLst>
          </p:cNvPr>
          <p:cNvSpPr/>
          <p:nvPr userDrawn="1"/>
        </p:nvSpPr>
        <p:spPr>
          <a:xfrm rot="16200000" flipH="1">
            <a:off x="3357499" y="4729270"/>
            <a:ext cx="616647" cy="644121"/>
          </a:xfrm>
          <a:prstGeom prst="roundRect">
            <a:avLst/>
          </a:prstGeom>
          <a:solidFill>
            <a:srgbClr val="6658A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4" name="Rectangle: Rounded Corners 24">
            <a:extLst>
              <a:ext uri="{FF2B5EF4-FFF2-40B4-BE49-F238E27FC236}">
                <a16:creationId xmlns:a16="http://schemas.microsoft.com/office/drawing/2014/main" id="{D8C20F00-FD60-6740-A640-1EFDE8CEDFF5}"/>
              </a:ext>
            </a:extLst>
          </p:cNvPr>
          <p:cNvSpPr/>
          <p:nvPr userDrawn="1"/>
        </p:nvSpPr>
        <p:spPr>
          <a:xfrm rot="16200000" flipH="1">
            <a:off x="6157552" y="4644209"/>
            <a:ext cx="616643" cy="690987"/>
          </a:xfrm>
          <a:prstGeom prst="roundRect">
            <a:avLst/>
          </a:prstGeom>
          <a:solidFill>
            <a:srgbClr val="F0493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F36E21"/>
              </a:solidFill>
            </a:endParaRPr>
          </a:p>
        </p:txBody>
      </p:sp>
      <p:sp>
        <p:nvSpPr>
          <p:cNvPr id="25" name="Rectangle: Rounded Corners 25">
            <a:extLst>
              <a:ext uri="{FF2B5EF4-FFF2-40B4-BE49-F238E27FC236}">
                <a16:creationId xmlns:a16="http://schemas.microsoft.com/office/drawing/2014/main" id="{93D34415-F7E6-5D47-AD96-D349CF33B1F7}"/>
              </a:ext>
            </a:extLst>
          </p:cNvPr>
          <p:cNvSpPr/>
          <p:nvPr userDrawn="1"/>
        </p:nvSpPr>
        <p:spPr>
          <a:xfrm rot="16200000" flipH="1">
            <a:off x="5241471" y="4667642"/>
            <a:ext cx="616647" cy="644121"/>
          </a:xfrm>
          <a:prstGeom prst="round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6" name="Rectangle: Rounded Corners 26">
            <a:extLst>
              <a:ext uri="{FF2B5EF4-FFF2-40B4-BE49-F238E27FC236}">
                <a16:creationId xmlns:a16="http://schemas.microsoft.com/office/drawing/2014/main" id="{184D33CB-8CEE-9D42-81E0-7A857E792F62}"/>
              </a:ext>
            </a:extLst>
          </p:cNvPr>
          <p:cNvSpPr/>
          <p:nvPr userDrawn="1"/>
        </p:nvSpPr>
        <p:spPr>
          <a:xfrm rot="16200000" flipH="1">
            <a:off x="7073630" y="4667641"/>
            <a:ext cx="616647" cy="644121"/>
          </a:xfrm>
          <a:prstGeom prst="roundRect">
            <a:avLst/>
          </a:prstGeom>
          <a:solidFill>
            <a:srgbClr val="33C0C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7" name="Rectangle: Rounded Corners 27">
            <a:extLst>
              <a:ext uri="{FF2B5EF4-FFF2-40B4-BE49-F238E27FC236}">
                <a16:creationId xmlns:a16="http://schemas.microsoft.com/office/drawing/2014/main" id="{F55DD413-CC4E-A140-BC13-3B76BE22813B}"/>
              </a:ext>
            </a:extLst>
          </p:cNvPr>
          <p:cNvSpPr/>
          <p:nvPr userDrawn="1"/>
        </p:nvSpPr>
        <p:spPr>
          <a:xfrm rot="16200000" flipH="1">
            <a:off x="7966277" y="4667641"/>
            <a:ext cx="616647" cy="644121"/>
          </a:xfrm>
          <a:prstGeom prst="roundRect">
            <a:avLst/>
          </a:prstGeom>
          <a:solidFill>
            <a:srgbClr val="289E5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8" name="Rectangle: Rounded Corners 28">
            <a:extLst>
              <a:ext uri="{FF2B5EF4-FFF2-40B4-BE49-F238E27FC236}">
                <a16:creationId xmlns:a16="http://schemas.microsoft.com/office/drawing/2014/main" id="{547FDA27-B2D0-6E40-858B-9950CBD985FC}"/>
              </a:ext>
            </a:extLst>
          </p:cNvPr>
          <p:cNvSpPr/>
          <p:nvPr userDrawn="1"/>
        </p:nvSpPr>
        <p:spPr>
          <a:xfrm rot="16200000" flipH="1">
            <a:off x="8858923" y="4667641"/>
            <a:ext cx="616647" cy="644121"/>
          </a:xfrm>
          <a:prstGeom prst="roundRect">
            <a:avLst/>
          </a:prstGeom>
          <a:solidFill>
            <a:srgbClr val="AFAFA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4651BB3-24B8-8341-930F-D9D7E460944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26640" y="0"/>
            <a:ext cx="2165361" cy="1744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4273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BFC6DE-8BF6-45F7-A172-25B34875B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5CB7D3-441B-4E2A-98FA-21B87DA91F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FCDFA6-AB98-4BE0-83A3-D0FE9FA6A2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7405C-371D-4FC0-97F3-39B2BB007BAE}" type="datetimeFigureOut">
              <a:rPr lang="en-GB" smtClean="0"/>
              <a:t>03/08/2021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DAF29A-B5DA-4687-883B-DAAE5B9D7F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B49BEB-E512-420B-A4AD-F747D2736B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86BF6-623A-445B-9B56-C16D540BBE2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885967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4B4DD2F-1370-BA4B-AE02-345679E0333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6" y="0"/>
            <a:ext cx="12188388" cy="6858000"/>
          </a:xfrm>
          <a:prstGeom prst="rect">
            <a:avLst/>
          </a:prstGeom>
        </p:spPr>
      </p:pic>
      <p:sp>
        <p:nvSpPr>
          <p:cNvPr id="22" name="Title 4">
            <a:extLst>
              <a:ext uri="{FF2B5EF4-FFF2-40B4-BE49-F238E27FC236}">
                <a16:creationId xmlns:a16="http://schemas.microsoft.com/office/drawing/2014/main" id="{FB01F374-3008-C649-9FC2-D70A56CB3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993" y="583915"/>
            <a:ext cx="2841465" cy="1281171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Agenda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614B7989-9169-D146-9357-57B6833B8B7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98093" y="953917"/>
            <a:ext cx="7330016" cy="5202767"/>
          </a:xfrm>
          <a:prstGeom prst="rect">
            <a:avLst/>
          </a:prstGeom>
        </p:spPr>
        <p:txBody>
          <a:bodyPr/>
          <a:lstStyle>
            <a:lvl1pPr marL="457189" indent="-457189">
              <a:buFont typeface="Arial" panose="020B0604020202020204" pitchFamily="34" charset="0"/>
              <a:buChar char="•"/>
              <a:defRPr sz="3200">
                <a:solidFill>
                  <a:schemeClr val="bg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/>
              <a:t>Agenda item, 24pt Segoe UI regular, lorem ipsum dolor sit </a:t>
            </a:r>
            <a:r>
              <a:rPr lang="en-US" err="1"/>
              <a:t>amet</a:t>
            </a:r>
            <a:endParaRPr lang="en-US"/>
          </a:p>
          <a:p>
            <a:r>
              <a:rPr lang="en-US"/>
              <a:t>Agenda item, 24pt Segoe UI regular, lorem ipsum dolor sit </a:t>
            </a:r>
            <a:r>
              <a:rPr lang="en-US" err="1"/>
              <a:t>amet</a:t>
            </a:r>
            <a:endParaRPr lang="en-US"/>
          </a:p>
          <a:p>
            <a:r>
              <a:rPr lang="en-US"/>
              <a:t>Agenda item, 24pt Segoe UI regular, 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12805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C21DE45-3C21-D743-8C09-7CC5BB82922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21509" y="3472"/>
            <a:ext cx="6859184" cy="6851056"/>
          </a:xfrm>
          <a:prstGeom prst="rect">
            <a:avLst/>
          </a:prstGeom>
        </p:spPr>
      </p:pic>
      <p:sp>
        <p:nvSpPr>
          <p:cNvPr id="9" name="Parallelogram 8">
            <a:extLst>
              <a:ext uri="{FF2B5EF4-FFF2-40B4-BE49-F238E27FC236}">
                <a16:creationId xmlns:a16="http://schemas.microsoft.com/office/drawing/2014/main" id="{292A227C-82E9-8349-A108-96AC71BE7392}"/>
              </a:ext>
            </a:extLst>
          </p:cNvPr>
          <p:cNvSpPr/>
          <p:nvPr userDrawn="1"/>
        </p:nvSpPr>
        <p:spPr>
          <a:xfrm rot="10800000">
            <a:off x="1948543" y="-18908"/>
            <a:ext cx="4243208" cy="6895816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F7CA93F-6C74-5843-940E-7A76FD88F0D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039" t="21334"/>
          <a:stretch/>
        </p:blipFill>
        <p:spPr>
          <a:xfrm>
            <a:off x="0" y="-18908"/>
            <a:ext cx="2982685" cy="263752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BF063C5-9295-FB41-98AE-FBDADB10680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6084336"/>
            <a:ext cx="3776133" cy="169333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DDB95F1-F769-4E3B-AC5A-5F3D1F2C16C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79201" y="3086400"/>
            <a:ext cx="4646084" cy="2091267"/>
          </a:xfrm>
          <a:prstGeom prst="rect">
            <a:avLst/>
          </a:prstGeom>
        </p:spPr>
        <p:txBody>
          <a:bodyPr/>
          <a:lstStyle>
            <a:lvl1pPr>
              <a:defRPr sz="5333" b="1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5333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5333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sz="5333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sz="5333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Section Title Goes Here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0377197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C21DE45-3C21-D743-8C09-7CC5BB82922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21509" y="3471"/>
            <a:ext cx="6859184" cy="6851056"/>
          </a:xfrm>
          <a:prstGeom prst="rect">
            <a:avLst/>
          </a:prstGeom>
        </p:spPr>
      </p:pic>
      <p:sp>
        <p:nvSpPr>
          <p:cNvPr id="9" name="Parallelogram 8">
            <a:extLst>
              <a:ext uri="{FF2B5EF4-FFF2-40B4-BE49-F238E27FC236}">
                <a16:creationId xmlns:a16="http://schemas.microsoft.com/office/drawing/2014/main" id="{292A227C-82E9-8349-A108-96AC71BE7392}"/>
              </a:ext>
            </a:extLst>
          </p:cNvPr>
          <p:cNvSpPr/>
          <p:nvPr userDrawn="1"/>
        </p:nvSpPr>
        <p:spPr>
          <a:xfrm rot="10800000">
            <a:off x="1948543" y="-18908"/>
            <a:ext cx="4243208" cy="6895816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F7CA93F-6C74-5843-940E-7A76FD88F0D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039" t="21334"/>
          <a:stretch/>
        </p:blipFill>
        <p:spPr>
          <a:xfrm>
            <a:off x="0" y="-18908"/>
            <a:ext cx="2982685" cy="263752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BF063C5-9295-FB41-98AE-FBDADB10680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6084336"/>
            <a:ext cx="3776133" cy="169333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92098C5-DC26-41A5-A590-41E5ECA8B0B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79200" y="3086400"/>
            <a:ext cx="4646400" cy="2092800"/>
          </a:xfrm>
          <a:prstGeom prst="rect">
            <a:avLst/>
          </a:prstGeom>
        </p:spPr>
        <p:txBody>
          <a:bodyPr/>
          <a:lstStyle>
            <a:lvl1pPr>
              <a:defRPr sz="5333" b="1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Section Title Goes Here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7803891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_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arallelogram 8">
            <a:extLst>
              <a:ext uri="{FF2B5EF4-FFF2-40B4-BE49-F238E27FC236}">
                <a16:creationId xmlns:a16="http://schemas.microsoft.com/office/drawing/2014/main" id="{292A227C-82E9-8349-A108-96AC71BE7392}"/>
              </a:ext>
            </a:extLst>
          </p:cNvPr>
          <p:cNvSpPr/>
          <p:nvPr userDrawn="1"/>
        </p:nvSpPr>
        <p:spPr>
          <a:xfrm rot="10800000">
            <a:off x="1948543" y="-18908"/>
            <a:ext cx="4243208" cy="6895816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F7CA93F-6C74-5843-940E-7A76FD88F0D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039" t="21333"/>
          <a:stretch/>
        </p:blipFill>
        <p:spPr>
          <a:xfrm>
            <a:off x="0" y="-18910"/>
            <a:ext cx="2982685" cy="263752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BF063C5-9295-FB41-98AE-FBDADB10680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6084336"/>
            <a:ext cx="3776133" cy="169333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D12FDEA-B328-4E07-B43D-A51EE3D7BA6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79200" y="3086400"/>
            <a:ext cx="4646400" cy="2092800"/>
          </a:xfrm>
          <a:prstGeom prst="rect">
            <a:avLst/>
          </a:prstGeom>
        </p:spPr>
        <p:txBody>
          <a:bodyPr/>
          <a:lstStyle>
            <a:lvl1pPr>
              <a:defRPr sz="5333" b="1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Section Title Goes Here</a:t>
            </a:r>
            <a:endParaRPr lang="en-CA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1D5617-DFD4-D24C-AEAA-801413EF1B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20909" y="-18909"/>
            <a:ext cx="2171092" cy="1766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88034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 1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7778540-694C-584B-A20A-F7CAE2FB993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2">
            <a:extLst>
              <a:ext uri="{FF2B5EF4-FFF2-40B4-BE49-F238E27FC236}">
                <a16:creationId xmlns:a16="http://schemas.microsoft.com/office/drawing/2014/main" id="{9D172EEA-F1FD-D243-9018-E2B5DE1433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6993" y="583916"/>
            <a:ext cx="11308283" cy="818705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Titles are 36pt Segoe UI </a:t>
            </a:r>
            <a:r>
              <a:rPr lang="en-US" err="1"/>
              <a:t>SemiBold</a:t>
            </a:r>
            <a:endParaRPr lang="en-US"/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6F1C585D-338B-AD49-AC7A-76C2A345A7B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16992" y="2988854"/>
            <a:ext cx="11308283" cy="750580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Body copy, 24pt Segoe UI Regular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4DC4904E-4B34-C041-8A24-90C7E86A488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6993" y="2336814"/>
            <a:ext cx="11308281" cy="520700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rgbClr val="C00000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24pt Segoe UI </a:t>
            </a:r>
            <a:r>
              <a:rPr lang="en-US" err="1"/>
              <a:t>SemiBold</a:t>
            </a:r>
            <a:endParaRPr lang="en-US"/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9FE2C09B-E149-7A42-A2DD-30D48A08B80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05807" y="3827753"/>
            <a:ext cx="11308283" cy="750580"/>
          </a:xfrm>
          <a:prstGeom prst="rect">
            <a:avLst/>
          </a:prstGeom>
        </p:spPr>
        <p:txBody>
          <a:bodyPr/>
          <a:lstStyle>
            <a:lvl1pPr marL="457189" indent="-457189">
              <a:buFont typeface="Arial" panose="020B0604020202020204" pitchFamily="34" charset="0"/>
              <a:buChar char="•"/>
              <a:defRPr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Bullets body, 24pt Segoe UI Regular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DF22628-DEC4-0D4C-8D65-1BA9C49D26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22408" y="0"/>
            <a:ext cx="2169593" cy="1752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09334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 2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D4879BC-7C36-DE4D-B879-C922EA77DB7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xt Placeholder 21">
            <a:extLst>
              <a:ext uri="{FF2B5EF4-FFF2-40B4-BE49-F238E27FC236}">
                <a16:creationId xmlns:a16="http://schemas.microsoft.com/office/drawing/2014/main" id="{989BB4BD-CB4B-7549-BE37-63CCFFE0003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6993" y="2336814"/>
            <a:ext cx="5266483" cy="520700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rgbClr val="C00000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24pt Segoe UI </a:t>
            </a:r>
            <a:r>
              <a:rPr lang="en-US" err="1"/>
              <a:t>SemiBold</a:t>
            </a:r>
            <a:endParaRPr lang="en-US"/>
          </a:p>
        </p:txBody>
      </p:sp>
      <p:sp>
        <p:nvSpPr>
          <p:cNvPr id="12" name="Text Placeholder 22">
            <a:extLst>
              <a:ext uri="{FF2B5EF4-FFF2-40B4-BE49-F238E27FC236}">
                <a16:creationId xmlns:a16="http://schemas.microsoft.com/office/drawing/2014/main" id="{52FA1E0E-7311-4841-8086-DB3D87E18E2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277817" y="2336938"/>
            <a:ext cx="5266483" cy="520700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rgbClr val="C00000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24pt Segoe UI </a:t>
            </a:r>
            <a:r>
              <a:rPr lang="en-US" err="1"/>
              <a:t>SemiBold</a:t>
            </a:r>
            <a:endParaRPr lang="en-US"/>
          </a:p>
        </p:txBody>
      </p:sp>
      <p:sp>
        <p:nvSpPr>
          <p:cNvPr id="13" name="Title 2">
            <a:extLst>
              <a:ext uri="{FF2B5EF4-FFF2-40B4-BE49-F238E27FC236}">
                <a16:creationId xmlns:a16="http://schemas.microsoft.com/office/drawing/2014/main" id="{3AEFCCA9-1C74-F747-83DF-BC860C4952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993" y="583916"/>
            <a:ext cx="11127307" cy="818705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Two points</a:t>
            </a:r>
          </a:p>
        </p:txBody>
      </p:sp>
      <p:sp>
        <p:nvSpPr>
          <p:cNvPr id="14" name="Text Placeholder 23">
            <a:extLst>
              <a:ext uri="{FF2B5EF4-FFF2-40B4-BE49-F238E27FC236}">
                <a16:creationId xmlns:a16="http://schemas.microsoft.com/office/drawing/2014/main" id="{E13E85ED-ED26-3B4E-8688-52A24892407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16993" y="2988730"/>
            <a:ext cx="5266483" cy="1250391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Body copy, 24pt Segoe UI Regular</a:t>
            </a:r>
          </a:p>
        </p:txBody>
      </p:sp>
      <p:sp>
        <p:nvSpPr>
          <p:cNvPr id="16" name="Text Placeholder 24">
            <a:extLst>
              <a:ext uri="{FF2B5EF4-FFF2-40B4-BE49-F238E27FC236}">
                <a16:creationId xmlns:a16="http://schemas.microsoft.com/office/drawing/2014/main" id="{F324A447-121A-0045-9331-728973D587F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77817" y="2988855"/>
            <a:ext cx="5266483" cy="1250267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>
                <a:latin typeface="+mn-lt"/>
              </a:defRPr>
            </a:lvl1pPr>
          </a:lstStyle>
          <a:p>
            <a:r>
              <a:rPr lang="en-US"/>
              <a:t>Body copy, 24pt Segoe UI Regular</a:t>
            </a:r>
          </a:p>
        </p:txBody>
      </p:sp>
      <p:sp>
        <p:nvSpPr>
          <p:cNvPr id="15" name="Text Placeholder 23">
            <a:extLst>
              <a:ext uri="{FF2B5EF4-FFF2-40B4-BE49-F238E27FC236}">
                <a16:creationId xmlns:a16="http://schemas.microsoft.com/office/drawing/2014/main" id="{C55B77A9-C92C-AE45-82F7-CAF20231FDF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16993" y="4129633"/>
            <a:ext cx="5266483" cy="1250391"/>
          </a:xfrm>
          <a:prstGeom prst="rect">
            <a:avLst/>
          </a:prstGeom>
        </p:spPr>
        <p:txBody>
          <a:bodyPr/>
          <a:lstStyle>
            <a:lvl1pPr marL="457189" indent="-457189">
              <a:buFont typeface="Arial" panose="020B0604020202020204" pitchFamily="34" charset="0"/>
              <a:buChar char="•"/>
              <a:defRPr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Bullets body, 24pt Segoe UI Regular</a:t>
            </a:r>
          </a:p>
        </p:txBody>
      </p:sp>
      <p:sp>
        <p:nvSpPr>
          <p:cNvPr id="17" name="Text Placeholder 23">
            <a:extLst>
              <a:ext uri="{FF2B5EF4-FFF2-40B4-BE49-F238E27FC236}">
                <a16:creationId xmlns:a16="http://schemas.microsoft.com/office/drawing/2014/main" id="{32E48505-B49E-9445-ACF6-990958B2552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278101" y="4129633"/>
            <a:ext cx="5266483" cy="1250391"/>
          </a:xfrm>
          <a:prstGeom prst="rect">
            <a:avLst/>
          </a:prstGeom>
        </p:spPr>
        <p:txBody>
          <a:bodyPr/>
          <a:lstStyle>
            <a:lvl1pPr marL="457189" indent="-457189">
              <a:buFont typeface="Arial" panose="020B0604020202020204" pitchFamily="34" charset="0"/>
              <a:buChar char="•"/>
              <a:defRPr>
                <a:latin typeface="+mn-lt"/>
              </a:defRPr>
            </a:lvl1pPr>
          </a:lstStyle>
          <a:p>
            <a:r>
              <a:rPr lang="en-US"/>
              <a:t>Bullets body, 24pt Segoe UI Regular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81980F1-8F7F-6240-AF57-8D97C6C1CB4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18792" y="0"/>
            <a:ext cx="2173209" cy="1749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44310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 3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6B51B72-697B-B845-AFCB-EE14E33C9C8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Title 28">
            <a:extLst>
              <a:ext uri="{FF2B5EF4-FFF2-40B4-BE49-F238E27FC236}">
                <a16:creationId xmlns:a16="http://schemas.microsoft.com/office/drawing/2014/main" id="{305A9082-FCBA-AE49-B1B9-7A1C082C69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994" y="583916"/>
            <a:ext cx="11222557" cy="818705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Three points</a:t>
            </a:r>
          </a:p>
        </p:txBody>
      </p:sp>
      <p:sp>
        <p:nvSpPr>
          <p:cNvPr id="13" name="Text Placeholder 29">
            <a:extLst>
              <a:ext uri="{FF2B5EF4-FFF2-40B4-BE49-F238E27FC236}">
                <a16:creationId xmlns:a16="http://schemas.microsoft.com/office/drawing/2014/main" id="{908B0C77-B0E9-9C49-84D3-43C582F6DE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6993" y="2336814"/>
            <a:ext cx="3542968" cy="520700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rgbClr val="C00000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24pt Segoe UI</a:t>
            </a:r>
          </a:p>
        </p:txBody>
      </p:sp>
      <p:sp>
        <p:nvSpPr>
          <p:cNvPr id="18" name="Text Placeholder 30">
            <a:extLst>
              <a:ext uri="{FF2B5EF4-FFF2-40B4-BE49-F238E27FC236}">
                <a16:creationId xmlns:a16="http://schemas.microsoft.com/office/drawing/2014/main" id="{DBD5769A-E90A-FF40-993E-599DF4CE87C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16993" y="2988730"/>
            <a:ext cx="3542968" cy="1306433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Body copy, 24pt Segoe UI Regular</a:t>
            </a:r>
          </a:p>
        </p:txBody>
      </p:sp>
      <p:sp>
        <p:nvSpPr>
          <p:cNvPr id="19" name="Text Placeholder 38">
            <a:extLst>
              <a:ext uri="{FF2B5EF4-FFF2-40B4-BE49-F238E27FC236}">
                <a16:creationId xmlns:a16="http://schemas.microsoft.com/office/drawing/2014/main" id="{983D909F-EA0F-904F-B618-FE24250BDB2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256788" y="2336814"/>
            <a:ext cx="3542968" cy="520700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rgbClr val="C00000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24pt Segoe UI</a:t>
            </a:r>
          </a:p>
        </p:txBody>
      </p:sp>
      <p:sp>
        <p:nvSpPr>
          <p:cNvPr id="20" name="Text Placeholder 39">
            <a:extLst>
              <a:ext uri="{FF2B5EF4-FFF2-40B4-BE49-F238E27FC236}">
                <a16:creationId xmlns:a16="http://schemas.microsoft.com/office/drawing/2014/main" id="{BBB9115B-BB62-A047-A44C-A7002102214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256788" y="2988730"/>
            <a:ext cx="3542968" cy="1306433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Body copy, 24pt Segoe UI Regular</a:t>
            </a:r>
          </a:p>
          <a:p>
            <a:endParaRPr lang="en-US"/>
          </a:p>
        </p:txBody>
      </p:sp>
      <p:sp>
        <p:nvSpPr>
          <p:cNvPr id="21" name="Text Placeholder 40">
            <a:extLst>
              <a:ext uri="{FF2B5EF4-FFF2-40B4-BE49-F238E27FC236}">
                <a16:creationId xmlns:a16="http://schemas.microsoft.com/office/drawing/2014/main" id="{D8E2DF19-D046-AA49-86AD-6BFFF6F3CCE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96583" y="2336814"/>
            <a:ext cx="3542968" cy="520700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rgbClr val="C00000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24pt Segoe UI</a:t>
            </a:r>
          </a:p>
        </p:txBody>
      </p:sp>
      <p:sp>
        <p:nvSpPr>
          <p:cNvPr id="22" name="Text Placeholder 41">
            <a:extLst>
              <a:ext uri="{FF2B5EF4-FFF2-40B4-BE49-F238E27FC236}">
                <a16:creationId xmlns:a16="http://schemas.microsoft.com/office/drawing/2014/main" id="{907F351E-DC67-8140-828A-93E0BF9E6A6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096583" y="2988730"/>
            <a:ext cx="3542968" cy="1306433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Body copy, 24pt Segoe UI Regular</a:t>
            </a:r>
          </a:p>
          <a:p>
            <a:endParaRPr lang="en-US"/>
          </a:p>
        </p:txBody>
      </p:sp>
      <p:sp>
        <p:nvSpPr>
          <p:cNvPr id="16" name="Text Placeholder 30">
            <a:extLst>
              <a:ext uri="{FF2B5EF4-FFF2-40B4-BE49-F238E27FC236}">
                <a16:creationId xmlns:a16="http://schemas.microsoft.com/office/drawing/2014/main" id="{A4C2CA95-0944-CF4D-A143-59923030A1E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16993" y="4286228"/>
            <a:ext cx="3565339" cy="1306433"/>
          </a:xfrm>
          <a:prstGeom prst="rect">
            <a:avLst/>
          </a:prstGeom>
        </p:spPr>
        <p:txBody>
          <a:bodyPr/>
          <a:lstStyle>
            <a:lvl1pPr marL="457189" indent="-457189">
              <a:buFont typeface="Arial" panose="020B0604020202020204" pitchFamily="34" charset="0"/>
              <a:buChar char="•"/>
              <a:defRPr>
                <a:latin typeface="+mn-lt"/>
              </a:defRPr>
            </a:lvl1pPr>
          </a:lstStyle>
          <a:p>
            <a:r>
              <a:rPr lang="en-US"/>
              <a:t>Bullets body, 24pt Segoe UI Regular</a:t>
            </a:r>
          </a:p>
        </p:txBody>
      </p:sp>
      <p:sp>
        <p:nvSpPr>
          <p:cNvPr id="17" name="Text Placeholder 30">
            <a:extLst>
              <a:ext uri="{FF2B5EF4-FFF2-40B4-BE49-F238E27FC236}">
                <a16:creationId xmlns:a16="http://schemas.microsoft.com/office/drawing/2014/main" id="{CE0EACE2-E49D-7341-A702-389F3CEB132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253559" y="4286228"/>
            <a:ext cx="3565339" cy="1306433"/>
          </a:xfrm>
          <a:prstGeom prst="rect">
            <a:avLst/>
          </a:prstGeom>
        </p:spPr>
        <p:txBody>
          <a:bodyPr/>
          <a:lstStyle>
            <a:lvl1pPr marL="457189" indent="-457189">
              <a:buFont typeface="Arial" panose="020B0604020202020204" pitchFamily="34" charset="0"/>
              <a:buChar char="•"/>
              <a:defRPr>
                <a:latin typeface="+mn-lt"/>
              </a:defRPr>
            </a:lvl1pPr>
          </a:lstStyle>
          <a:p>
            <a:r>
              <a:rPr lang="en-US"/>
              <a:t>Bullets body, 24pt Segoe UI Regular</a:t>
            </a:r>
          </a:p>
        </p:txBody>
      </p:sp>
      <p:sp>
        <p:nvSpPr>
          <p:cNvPr id="23" name="Text Placeholder 30">
            <a:extLst>
              <a:ext uri="{FF2B5EF4-FFF2-40B4-BE49-F238E27FC236}">
                <a16:creationId xmlns:a16="http://schemas.microsoft.com/office/drawing/2014/main" id="{72A1DB94-C2FC-B243-8D71-3D5650EB111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090124" y="4286228"/>
            <a:ext cx="3565339" cy="1306433"/>
          </a:xfrm>
          <a:prstGeom prst="rect">
            <a:avLst/>
          </a:prstGeom>
        </p:spPr>
        <p:txBody>
          <a:bodyPr/>
          <a:lstStyle>
            <a:lvl1pPr marL="457189" indent="-457189">
              <a:buFont typeface="Arial" panose="020B0604020202020204" pitchFamily="34" charset="0"/>
              <a:buChar char="•"/>
              <a:defRPr>
                <a:latin typeface="+mn-lt"/>
              </a:defRPr>
            </a:lvl1pPr>
          </a:lstStyle>
          <a:p>
            <a:r>
              <a:rPr lang="en-US"/>
              <a:t>Bullets body, 24pt Segoe UI Regular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0F37DBE-5BDF-7D4E-B31C-C108D09D5F3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22408" y="-1"/>
            <a:ext cx="2169593" cy="175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10737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Slide co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2B1F02F-E104-3F4E-83E3-0F60A000CC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87BDAAB4-CB33-5B43-A6C3-8DA7A0513B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993" y="583916"/>
            <a:ext cx="11241607" cy="818705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Slide for Developer Software Code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9E624BB-0910-7F48-9A17-25EE9B454BE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22408" y="0"/>
            <a:ext cx="2169592" cy="1744133"/>
          </a:xfrm>
          <a:prstGeom prst="rect">
            <a:avLst/>
          </a:prstGeom>
        </p:spPr>
      </p:pic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086A4E2B-2B51-4EDE-9532-4C264357881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7600" y="2097600"/>
            <a:ext cx="11030400" cy="2587200"/>
          </a:xfrm>
          <a:prstGeom prst="rect">
            <a:avLst/>
          </a:prstGeom>
        </p:spPr>
        <p:txBody>
          <a:bodyPr/>
          <a:lstStyle>
            <a:lvl1pPr marL="4800">
              <a:spcBef>
                <a:spcPts val="0"/>
              </a:spcBef>
              <a:spcAft>
                <a:spcPts val="1600"/>
              </a:spcAft>
              <a:defRPr sz="2400">
                <a:latin typeface="Consolas" panose="020B0609020204030204" pitchFamily="49" charset="0"/>
              </a:defRPr>
            </a:lvl1pPr>
          </a:lstStyle>
          <a:p>
            <a:pPr lvl="0"/>
            <a:r>
              <a:rPr lang="en-US"/>
              <a:t>Use this layout to show software code.</a:t>
            </a:r>
          </a:p>
          <a:p>
            <a:pPr lvl="0"/>
            <a:r>
              <a:rPr lang="en-US"/>
              <a:t>The font is Consolas, a monospace font.</a:t>
            </a:r>
          </a:p>
          <a:p>
            <a:pPr lvl="0"/>
            <a:r>
              <a:rPr lang="en-US"/>
              <a:t>The slide doesn’t use bullets but levels can be indented using the “Increase List Level” icon on the Home menu.</a:t>
            </a:r>
          </a:p>
        </p:txBody>
      </p:sp>
    </p:spTree>
    <p:extLst>
      <p:ext uri="{BB962C8B-B14F-4D97-AF65-F5344CB8AC3E}">
        <p14:creationId xmlns:p14="http://schemas.microsoft.com/office/powerpoint/2010/main" val="406092452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11D8571-F7B1-4E41-A42D-3F60B9A2EBA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92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4A9CA1D-6C09-A640-9034-F2E9C3740DE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20267" y="-176"/>
            <a:ext cx="6671733" cy="6850512"/>
          </a:xfrm>
          <a:prstGeom prst="rect">
            <a:avLst/>
          </a:prstGeom>
        </p:spPr>
      </p:pic>
      <p:sp>
        <p:nvSpPr>
          <p:cNvPr id="9" name="Parallelogram 8">
            <a:extLst>
              <a:ext uri="{FF2B5EF4-FFF2-40B4-BE49-F238E27FC236}">
                <a16:creationId xmlns:a16="http://schemas.microsoft.com/office/drawing/2014/main" id="{EAFC0737-316F-6647-A7C5-8F7DF10BEA16}"/>
              </a:ext>
            </a:extLst>
          </p:cNvPr>
          <p:cNvSpPr/>
          <p:nvPr userDrawn="1"/>
        </p:nvSpPr>
        <p:spPr>
          <a:xfrm rot="10800000">
            <a:off x="3818123" y="-1960"/>
            <a:ext cx="2980269" cy="6858000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67043C73-A7C9-C94C-AFB5-029044271F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874" y="2588787"/>
            <a:ext cx="5473700" cy="2404533"/>
          </a:xfrm>
          <a:prstGeom prst="rect">
            <a:avLst/>
          </a:prstGeom>
        </p:spPr>
        <p:txBody>
          <a:bodyPr/>
          <a:lstStyle>
            <a:lvl1pPr>
              <a:lnSpc>
                <a:spcPts val="5867"/>
              </a:lnSpc>
              <a:defRPr b="0" i="0"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>
              <a:lnSpc>
                <a:spcPts val="4400"/>
              </a:lnSpc>
            </a:pPr>
            <a:r>
              <a:rPr lang="en-US" sz="5333" b="1"/>
              <a:t>Demo Title Here, Segoe UI </a:t>
            </a:r>
            <a:r>
              <a:rPr lang="en-US" sz="5333" b="1" err="1"/>
              <a:t>Semibold</a:t>
            </a:r>
            <a:r>
              <a:rPr lang="en-US" sz="5333" b="1"/>
              <a:t> 40pt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AA8911B-7F59-5849-8705-A5C4C9EFFA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6709" b="52670"/>
          <a:stretch/>
        </p:blipFill>
        <p:spPr>
          <a:xfrm>
            <a:off x="-1" y="5207000"/>
            <a:ext cx="2218473" cy="165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82021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em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11D8571-F7B1-4E41-A42D-3F60B9A2EBA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4A9CA1D-6C09-A640-9034-F2E9C3740DE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24581" y="3470"/>
            <a:ext cx="6857225" cy="6849100"/>
          </a:xfrm>
          <a:prstGeom prst="rect">
            <a:avLst/>
          </a:prstGeom>
        </p:spPr>
      </p:pic>
      <p:sp>
        <p:nvSpPr>
          <p:cNvPr id="9" name="Parallelogram 8">
            <a:extLst>
              <a:ext uri="{FF2B5EF4-FFF2-40B4-BE49-F238E27FC236}">
                <a16:creationId xmlns:a16="http://schemas.microsoft.com/office/drawing/2014/main" id="{EAFC0737-316F-6647-A7C5-8F7DF10BEA16}"/>
              </a:ext>
            </a:extLst>
          </p:cNvPr>
          <p:cNvSpPr/>
          <p:nvPr userDrawn="1"/>
        </p:nvSpPr>
        <p:spPr>
          <a:xfrm rot="10800000">
            <a:off x="3818123" y="-1960"/>
            <a:ext cx="2980269" cy="6858000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67043C73-A7C9-C94C-AFB5-029044271F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874" y="2588787"/>
            <a:ext cx="5473700" cy="2404533"/>
          </a:xfrm>
          <a:prstGeom prst="rect">
            <a:avLst/>
          </a:prstGeom>
        </p:spPr>
        <p:txBody>
          <a:bodyPr/>
          <a:lstStyle>
            <a:lvl1pPr>
              <a:lnSpc>
                <a:spcPts val="5867"/>
              </a:lnSpc>
              <a:defRPr b="0" i="0"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>
              <a:lnSpc>
                <a:spcPts val="4400"/>
              </a:lnSpc>
            </a:pPr>
            <a:r>
              <a:rPr lang="en-US" sz="5333" b="1"/>
              <a:t>Demo Title Here, Segoe UI </a:t>
            </a:r>
            <a:r>
              <a:rPr lang="en-US" sz="5333" b="1" err="1"/>
              <a:t>Semibold</a:t>
            </a:r>
            <a:r>
              <a:rPr lang="en-US" sz="5333" b="1"/>
              <a:t> 40pt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54278A2-22A6-444A-B788-1803046B2F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6709" b="52670"/>
          <a:stretch/>
        </p:blipFill>
        <p:spPr>
          <a:xfrm>
            <a:off x="-1" y="5207000"/>
            <a:ext cx="2218473" cy="165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4592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BE983C-C688-4541-BBA0-E263D83FC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C36CEE-5D73-459E-A73A-C9E7AF1A14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B25FAA-F234-4903-9A69-2AEE8EFC6D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7405C-371D-4FC0-97F3-39B2BB007BAE}" type="datetimeFigureOut">
              <a:rPr lang="en-GB" smtClean="0"/>
              <a:t>03/08/2021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E36763-24E1-4ABA-85A4-C77B157B31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F73772-2B0A-4E57-B7A7-4FA6820387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86BF6-623A-445B-9B56-C16D540BBE2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196149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Title_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11D8571-F7B1-4E41-A42D-3F60B9A2EBA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67043C73-A7C9-C94C-AFB5-029044271F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874" y="2588787"/>
            <a:ext cx="5473700" cy="2404533"/>
          </a:xfrm>
          <a:prstGeom prst="rect">
            <a:avLst/>
          </a:prstGeom>
        </p:spPr>
        <p:txBody>
          <a:bodyPr/>
          <a:lstStyle>
            <a:lvl1pPr>
              <a:lnSpc>
                <a:spcPts val="5867"/>
              </a:lnSpc>
              <a:defRPr b="0" i="0"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>
              <a:lnSpc>
                <a:spcPts val="4400"/>
              </a:lnSpc>
            </a:pPr>
            <a:r>
              <a:rPr lang="en-US" sz="5333" b="1"/>
              <a:t>Demo Title Here, Segoe UI </a:t>
            </a:r>
            <a:r>
              <a:rPr lang="en-US" sz="5333" b="1" err="1"/>
              <a:t>Semibold</a:t>
            </a:r>
            <a:r>
              <a:rPr lang="en-US" sz="5333" b="1"/>
              <a:t> 40pt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1DFE5FD-F56F-0D46-95D6-329B070FB29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22112" y="0"/>
            <a:ext cx="2169888" cy="17441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8AA79F5-FF8F-814A-B8E9-443B2C909F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6709" b="52670"/>
          <a:stretch/>
        </p:blipFill>
        <p:spPr>
          <a:xfrm>
            <a:off x="-1" y="5207000"/>
            <a:ext cx="2218473" cy="165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24068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9DDAD06-24FA-DA42-8FAD-4DC7AE8BF74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02FFAC8-BDE1-3B49-B05A-8549A7D6FAB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71067" y="881"/>
            <a:ext cx="6620933" cy="6848400"/>
          </a:xfrm>
          <a:prstGeom prst="rect">
            <a:avLst/>
          </a:prstGeom>
        </p:spPr>
      </p:pic>
      <p:sp>
        <p:nvSpPr>
          <p:cNvPr id="8" name="Parallelogram 7">
            <a:extLst>
              <a:ext uri="{FF2B5EF4-FFF2-40B4-BE49-F238E27FC236}">
                <a16:creationId xmlns:a16="http://schemas.microsoft.com/office/drawing/2014/main" id="{42E189B3-9C07-B34C-80BB-4EA401F3474B}"/>
              </a:ext>
            </a:extLst>
          </p:cNvPr>
          <p:cNvSpPr/>
          <p:nvPr userDrawn="1"/>
        </p:nvSpPr>
        <p:spPr>
          <a:xfrm rot="10800000">
            <a:off x="3897744" y="-1960"/>
            <a:ext cx="2900648" cy="6858000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4A2BC915-AD95-4673-A76F-9E855BCE32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874" y="2588787"/>
            <a:ext cx="5473700" cy="2404533"/>
          </a:xfrm>
          <a:prstGeom prst="rect">
            <a:avLst/>
          </a:prstGeom>
        </p:spPr>
        <p:txBody>
          <a:bodyPr/>
          <a:lstStyle>
            <a:lvl1pPr>
              <a:lnSpc>
                <a:spcPts val="5867"/>
              </a:lnSpc>
              <a:defRPr b="0" i="0"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>
              <a:lnSpc>
                <a:spcPts val="4400"/>
              </a:lnSpc>
            </a:pPr>
            <a:r>
              <a:rPr lang="en-US" sz="5333" b="1"/>
              <a:t>Video Title Here, Segoe UI </a:t>
            </a:r>
            <a:r>
              <a:rPr lang="en-US" sz="5333" b="1" err="1"/>
              <a:t>Semibold</a:t>
            </a:r>
            <a:r>
              <a:rPr lang="en-US" sz="5333" b="1"/>
              <a:t> 40pt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C0F5C26-0FA0-DB48-907B-92644E197C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6709" b="52670"/>
          <a:stretch/>
        </p:blipFill>
        <p:spPr>
          <a:xfrm>
            <a:off x="-1" y="5207000"/>
            <a:ext cx="2218473" cy="165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04720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Title_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9DDAD06-24FA-DA42-8FAD-4DC7AE8BF74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4A2BC915-AD95-4673-A76F-9E855BCE32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874" y="2588787"/>
            <a:ext cx="5473700" cy="2404533"/>
          </a:xfrm>
          <a:prstGeom prst="rect">
            <a:avLst/>
          </a:prstGeom>
        </p:spPr>
        <p:txBody>
          <a:bodyPr/>
          <a:lstStyle>
            <a:lvl1pPr>
              <a:lnSpc>
                <a:spcPts val="5867"/>
              </a:lnSpc>
              <a:defRPr b="0" i="0"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>
              <a:lnSpc>
                <a:spcPts val="4400"/>
              </a:lnSpc>
            </a:pPr>
            <a:r>
              <a:rPr lang="en-US" sz="5333" b="1"/>
              <a:t>Video Title Here, Segoe UI </a:t>
            </a:r>
            <a:r>
              <a:rPr lang="en-US" sz="5333" b="1" err="1"/>
              <a:t>Semibold</a:t>
            </a:r>
            <a:r>
              <a:rPr lang="en-US" sz="5333" b="1"/>
              <a:t> 40pt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79E5895-5043-E74D-9F79-E1F3BB738FA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23325" y="0"/>
            <a:ext cx="2168675" cy="17441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934D452-F62C-9046-AD1A-4E61AD0B681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6709" b="52670"/>
          <a:stretch/>
        </p:blipFill>
        <p:spPr>
          <a:xfrm>
            <a:off x="-1" y="5207000"/>
            <a:ext cx="2218473" cy="165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20518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B1D10BA-1F31-774D-8EDD-A6DF3B50FB0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F2CED78-8ECC-064D-A3AC-CB798843636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86400" y="3048"/>
            <a:ext cx="6705600" cy="6851904"/>
          </a:xfrm>
          <a:prstGeom prst="rect">
            <a:avLst/>
          </a:prstGeom>
        </p:spPr>
      </p:pic>
      <p:sp>
        <p:nvSpPr>
          <p:cNvPr id="8" name="Parallelogram 7">
            <a:extLst>
              <a:ext uri="{FF2B5EF4-FFF2-40B4-BE49-F238E27FC236}">
                <a16:creationId xmlns:a16="http://schemas.microsoft.com/office/drawing/2014/main" id="{B3ECDEC9-0878-8D4E-BC8E-F9A0487548AA}"/>
              </a:ext>
            </a:extLst>
          </p:cNvPr>
          <p:cNvSpPr/>
          <p:nvPr userDrawn="1"/>
        </p:nvSpPr>
        <p:spPr>
          <a:xfrm rot="10800000">
            <a:off x="4036290" y="-1960"/>
            <a:ext cx="2762103" cy="6858000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17D15A04-CD95-4BF9-ADC5-E95F59CE70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874" y="2588787"/>
            <a:ext cx="5473700" cy="2404533"/>
          </a:xfrm>
          <a:prstGeom prst="rect">
            <a:avLst/>
          </a:prstGeom>
        </p:spPr>
        <p:txBody>
          <a:bodyPr/>
          <a:lstStyle>
            <a:lvl1pPr>
              <a:lnSpc>
                <a:spcPts val="5867"/>
              </a:lnSpc>
              <a:defRPr b="0" i="0"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>
              <a:lnSpc>
                <a:spcPts val="4400"/>
              </a:lnSpc>
            </a:pPr>
            <a:r>
              <a:rPr lang="en-US" sz="5333" b="1"/>
              <a:t>Customer Title Here, Segoe UI </a:t>
            </a:r>
            <a:r>
              <a:rPr lang="en-US" sz="5333" b="1" err="1"/>
              <a:t>Semibold</a:t>
            </a:r>
            <a:r>
              <a:rPr lang="en-US" sz="5333" b="1"/>
              <a:t> 40pt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9CD94DE-827F-5F44-B4C7-AEA3F38BEAA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6709" b="52726"/>
          <a:stretch/>
        </p:blipFill>
        <p:spPr>
          <a:xfrm>
            <a:off x="-1" y="5207001"/>
            <a:ext cx="2218473" cy="1649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45916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Title_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B1D10BA-1F31-774D-8EDD-A6DF3B50FB0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17D15A04-CD95-4BF9-ADC5-E95F59CE70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874" y="2588787"/>
            <a:ext cx="5473700" cy="2404533"/>
          </a:xfrm>
          <a:prstGeom prst="rect">
            <a:avLst/>
          </a:prstGeom>
        </p:spPr>
        <p:txBody>
          <a:bodyPr/>
          <a:lstStyle>
            <a:lvl1pPr>
              <a:lnSpc>
                <a:spcPts val="5867"/>
              </a:lnSpc>
              <a:defRPr b="0" i="0"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>
              <a:lnSpc>
                <a:spcPts val="4400"/>
              </a:lnSpc>
            </a:pPr>
            <a:r>
              <a:rPr lang="en-US" sz="5333" b="1"/>
              <a:t>Customer Title Here, Segoe UI </a:t>
            </a:r>
            <a:r>
              <a:rPr lang="en-US" sz="5333" b="1" err="1"/>
              <a:t>Semibold</a:t>
            </a:r>
            <a:r>
              <a:rPr lang="en-US" sz="5333" b="1"/>
              <a:t> 40pt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8D86699-A4E0-E944-85A5-D395310D3FB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12440" y="0"/>
            <a:ext cx="2179561" cy="17441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595B71A-FF2A-6E4C-A9AF-484912F10F8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6709" b="52670"/>
          <a:stretch/>
        </p:blipFill>
        <p:spPr>
          <a:xfrm>
            <a:off x="-1" y="5207000"/>
            <a:ext cx="2218473" cy="165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84182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23CD50C-1CB9-AB41-85E5-C78487C186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4E893E9-399E-BD41-90E1-0EE723FF949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86400" y="-871"/>
            <a:ext cx="6705600" cy="6851904"/>
          </a:xfrm>
          <a:prstGeom prst="rect">
            <a:avLst/>
          </a:prstGeom>
        </p:spPr>
      </p:pic>
      <p:sp>
        <p:nvSpPr>
          <p:cNvPr id="8" name="Parallelogram 7">
            <a:extLst>
              <a:ext uri="{FF2B5EF4-FFF2-40B4-BE49-F238E27FC236}">
                <a16:creationId xmlns:a16="http://schemas.microsoft.com/office/drawing/2014/main" id="{42E189B3-9C07-B34C-80BB-4EA401F3474B}"/>
              </a:ext>
            </a:extLst>
          </p:cNvPr>
          <p:cNvSpPr/>
          <p:nvPr userDrawn="1"/>
        </p:nvSpPr>
        <p:spPr>
          <a:xfrm rot="10800000">
            <a:off x="3209539" y="-1960"/>
            <a:ext cx="3588855" cy="6858000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4A2BC915-AD95-4673-A76F-9E855BCE32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874" y="2588787"/>
            <a:ext cx="5473700" cy="2404533"/>
          </a:xfrm>
          <a:prstGeom prst="rect">
            <a:avLst/>
          </a:prstGeom>
        </p:spPr>
        <p:txBody>
          <a:bodyPr/>
          <a:lstStyle>
            <a:lvl1pPr>
              <a:lnSpc>
                <a:spcPts val="5867"/>
              </a:lnSpc>
              <a:defRPr b="0" i="0"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>
              <a:lnSpc>
                <a:spcPts val="4400"/>
              </a:lnSpc>
            </a:pPr>
            <a:r>
              <a:rPr lang="en-US" sz="5333" b="1"/>
              <a:t>Case Study Title Here, Segoe UI </a:t>
            </a:r>
            <a:r>
              <a:rPr lang="en-US" sz="5333" b="1" err="1"/>
              <a:t>Semibold</a:t>
            </a:r>
            <a:r>
              <a:rPr lang="en-US" sz="5333" b="1"/>
              <a:t> 40pt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86DFC41-6A3C-6C45-9011-1109DBE8687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6709" b="52670"/>
          <a:stretch/>
        </p:blipFill>
        <p:spPr>
          <a:xfrm>
            <a:off x="-1" y="5207000"/>
            <a:ext cx="2218473" cy="165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0085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ase Study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23CD50C-1CB9-AB41-85E5-C78487C186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4E893E9-399E-BD41-90E1-0EE723FF949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21733" y="1"/>
            <a:ext cx="6856040" cy="6856040"/>
          </a:xfrm>
          <a:prstGeom prst="rect">
            <a:avLst/>
          </a:prstGeom>
        </p:spPr>
      </p:pic>
      <p:sp>
        <p:nvSpPr>
          <p:cNvPr id="8" name="Parallelogram 7">
            <a:extLst>
              <a:ext uri="{FF2B5EF4-FFF2-40B4-BE49-F238E27FC236}">
                <a16:creationId xmlns:a16="http://schemas.microsoft.com/office/drawing/2014/main" id="{42E189B3-9C07-B34C-80BB-4EA401F3474B}"/>
              </a:ext>
            </a:extLst>
          </p:cNvPr>
          <p:cNvSpPr/>
          <p:nvPr userDrawn="1"/>
        </p:nvSpPr>
        <p:spPr>
          <a:xfrm rot="10800000">
            <a:off x="3209539" y="-1960"/>
            <a:ext cx="3588855" cy="6858000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4A2BC915-AD95-4673-A76F-9E855BCE32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874" y="2588787"/>
            <a:ext cx="5473700" cy="2404533"/>
          </a:xfrm>
          <a:prstGeom prst="rect">
            <a:avLst/>
          </a:prstGeom>
        </p:spPr>
        <p:txBody>
          <a:bodyPr/>
          <a:lstStyle>
            <a:lvl1pPr>
              <a:lnSpc>
                <a:spcPts val="5867"/>
              </a:lnSpc>
              <a:defRPr b="0" i="0"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>
              <a:lnSpc>
                <a:spcPts val="4400"/>
              </a:lnSpc>
            </a:pPr>
            <a:r>
              <a:rPr lang="en-US" sz="5333" b="1"/>
              <a:t>Case Study Title Here, Segoe UI </a:t>
            </a:r>
            <a:r>
              <a:rPr lang="en-US" sz="5333" b="1" err="1"/>
              <a:t>Semibold</a:t>
            </a:r>
            <a:r>
              <a:rPr lang="en-US" sz="5333" b="1"/>
              <a:t> 40pt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22D4001-EBCB-47FD-8467-B932EFA7435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6709" b="52670"/>
          <a:stretch/>
        </p:blipFill>
        <p:spPr>
          <a:xfrm>
            <a:off x="-1" y="5207000"/>
            <a:ext cx="2218473" cy="165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31570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_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23CD50C-1CB9-AB41-85E5-C78487C186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4A2BC915-AD95-4673-A76F-9E855BCE32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874" y="2588787"/>
            <a:ext cx="5473700" cy="2404533"/>
          </a:xfrm>
          <a:prstGeom prst="rect">
            <a:avLst/>
          </a:prstGeom>
        </p:spPr>
        <p:txBody>
          <a:bodyPr/>
          <a:lstStyle>
            <a:lvl1pPr>
              <a:lnSpc>
                <a:spcPts val="5867"/>
              </a:lnSpc>
              <a:defRPr b="0" i="0"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>
              <a:lnSpc>
                <a:spcPts val="4400"/>
              </a:lnSpc>
            </a:pPr>
            <a:r>
              <a:rPr lang="en-US" sz="5333" b="1"/>
              <a:t>Case Study Title Here, Segoe UI </a:t>
            </a:r>
            <a:r>
              <a:rPr lang="en-US" sz="5333" b="1" err="1"/>
              <a:t>Semibold</a:t>
            </a:r>
            <a:r>
              <a:rPr lang="en-US" sz="5333" b="1"/>
              <a:t> 40pt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007BE10-1BDB-E446-B067-832854FB41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22114" y="0"/>
            <a:ext cx="2169887" cy="17441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D5F6410-3652-B744-916C-98BB5691FF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6709" b="52670"/>
          <a:stretch/>
        </p:blipFill>
        <p:spPr>
          <a:xfrm>
            <a:off x="-1" y="5207000"/>
            <a:ext cx="2218473" cy="165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02927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Content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2B1F02F-E104-3F4E-83E3-0F60A000CC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80525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peak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64C2DC2A-7AD3-6F4B-9793-4D46F9B9B04A}"/>
              </a:ext>
            </a:extLst>
          </p:cNvPr>
          <p:cNvGrpSpPr/>
          <p:nvPr userDrawn="1"/>
        </p:nvGrpSpPr>
        <p:grpSpPr>
          <a:xfrm>
            <a:off x="6096000" y="243840"/>
            <a:ext cx="5852160" cy="6370320"/>
            <a:chOff x="4572000" y="182880"/>
            <a:chExt cx="4389120" cy="4777740"/>
          </a:xfrm>
          <a:solidFill>
            <a:schemeClr val="bg2">
              <a:lumMod val="95000"/>
            </a:schemeClr>
          </a:solidFill>
        </p:grpSpPr>
        <p:sp>
          <p:nvSpPr>
            <p:cNvPr id="24" name="Parallelogram 23">
              <a:extLst>
                <a:ext uri="{FF2B5EF4-FFF2-40B4-BE49-F238E27FC236}">
                  <a16:creationId xmlns:a16="http://schemas.microsoft.com/office/drawing/2014/main" id="{15719CD6-287E-7D46-B37C-232F9862A08E}"/>
                </a:ext>
              </a:extLst>
            </p:cNvPr>
            <p:cNvSpPr/>
            <p:nvPr/>
          </p:nvSpPr>
          <p:spPr>
            <a:xfrm>
              <a:off x="4572000" y="182881"/>
              <a:ext cx="3762704" cy="4777739"/>
            </a:xfrm>
            <a:prstGeom prst="parallelogram">
              <a:avLst>
                <a:gd name="adj" fmla="val 2174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6866752-5609-3E49-AD8F-EEFDD00C0097}"/>
                </a:ext>
              </a:extLst>
            </p:cNvPr>
            <p:cNvSpPr/>
            <p:nvPr/>
          </p:nvSpPr>
          <p:spPr>
            <a:xfrm flipH="1">
              <a:off x="6318988" y="182880"/>
              <a:ext cx="2642132" cy="47777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/>
            </a:p>
          </p:txBody>
        </p:sp>
      </p:grp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D971758-2E52-4942-A1B8-B4035CEF862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67787" y="514356"/>
            <a:ext cx="1924048" cy="1924049"/>
          </a:xfrm>
          <a:prstGeom prst="ellipse">
            <a:avLst/>
          </a:prstGeom>
          <a:solidFill>
            <a:schemeClr val="bg1"/>
          </a:solidFill>
        </p:spPr>
        <p:txBody>
          <a:bodyPr anchor="ctr"/>
          <a:lstStyle>
            <a:lvl1pPr algn="ctr">
              <a:defRPr sz="1399">
                <a:solidFill>
                  <a:schemeClr val="bg2"/>
                </a:solidFill>
              </a:defRPr>
            </a:lvl1pPr>
          </a:lstStyle>
          <a:p>
            <a:r>
              <a:rPr lang="en-US"/>
              <a:t>PLACE YOUR PHOTO HERE</a:t>
            </a:r>
          </a:p>
        </p:txBody>
      </p:sp>
      <p:sp>
        <p:nvSpPr>
          <p:cNvPr id="50" name="Title 1">
            <a:extLst>
              <a:ext uri="{FF2B5EF4-FFF2-40B4-BE49-F238E27FC236}">
                <a16:creationId xmlns:a16="http://schemas.microsoft.com/office/drawing/2014/main" id="{3D2AFCB0-B95D-F84C-91FE-5AA4A5FE41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9027" y="2674499"/>
            <a:ext cx="5445189" cy="596555"/>
          </a:xfrm>
          <a:prstGeom prst="rect">
            <a:avLst/>
          </a:prstGeom>
        </p:spPr>
        <p:txBody>
          <a:bodyPr/>
          <a:lstStyle>
            <a:lvl1pPr>
              <a:defRPr sz="4797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Speaker Name</a:t>
            </a:r>
          </a:p>
        </p:txBody>
      </p:sp>
      <p:sp>
        <p:nvSpPr>
          <p:cNvPr id="52" name="Text Placeholder 4">
            <a:extLst>
              <a:ext uri="{FF2B5EF4-FFF2-40B4-BE49-F238E27FC236}">
                <a16:creationId xmlns:a16="http://schemas.microsoft.com/office/drawing/2014/main" id="{4914BB13-04BF-404C-AA9E-28E69E1D6E2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9025" y="3407401"/>
            <a:ext cx="5436992" cy="1032933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3199" b="1" i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Company</a:t>
            </a:r>
          </a:p>
        </p:txBody>
      </p:sp>
      <p:sp>
        <p:nvSpPr>
          <p:cNvPr id="53" name="Text Placeholder 4">
            <a:extLst>
              <a:ext uri="{FF2B5EF4-FFF2-40B4-BE49-F238E27FC236}">
                <a16:creationId xmlns:a16="http://schemas.microsoft.com/office/drawing/2014/main" id="{F242CE12-E6F8-964F-9232-CEBB0225A8E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57473" y="4798106"/>
            <a:ext cx="4868548" cy="1425277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199"/>
              </a:spcAft>
              <a:defRPr lang="en-US" sz="2399" b="0" i="0" kern="1200" dirty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/>
              <a:t>/</a:t>
            </a:r>
            <a:r>
              <a:rPr lang="en-US" err="1"/>
              <a:t>yourname</a:t>
            </a:r>
            <a:endParaRPr lang="en-US"/>
          </a:p>
          <a:p>
            <a:pPr lvl="0"/>
            <a:r>
              <a:rPr lang="en-US"/>
              <a:t>@</a:t>
            </a:r>
            <a:r>
              <a:rPr lang="en-US" err="1"/>
              <a:t>yourhandle</a:t>
            </a:r>
            <a:endParaRPr lang="en-US"/>
          </a:p>
          <a:p>
            <a:pPr lvl="0"/>
            <a:r>
              <a:rPr lang="en-US" err="1"/>
              <a:t>yourname</a:t>
            </a:r>
            <a:endParaRPr lang="en-US"/>
          </a:p>
        </p:txBody>
      </p:sp>
      <p:sp>
        <p:nvSpPr>
          <p:cNvPr id="61" name="Text Placeholder 6">
            <a:extLst>
              <a:ext uri="{FF2B5EF4-FFF2-40B4-BE49-F238E27FC236}">
                <a16:creationId xmlns:a16="http://schemas.microsoft.com/office/drawing/2014/main" id="{4C9BAD48-11ED-1C45-8E0B-00EE221E261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505976" y="3667943"/>
            <a:ext cx="3998568" cy="2409140"/>
          </a:xfrm>
          <a:prstGeom prst="rect">
            <a:avLst/>
          </a:prstGeom>
        </p:spPr>
        <p:txBody>
          <a:bodyPr anchor="ctr"/>
          <a:lstStyle>
            <a:lvl1pPr>
              <a:spcBef>
                <a:spcPts val="0"/>
              </a:spcBef>
              <a:defRPr lang="en-US" sz="3199" kern="1200" spc="27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algn="l" defTabSz="1218256" rtl="0" eaLnBrk="1" latinLnBrk="0" hangingPunct="1">
              <a:spcAft>
                <a:spcPts val="4264"/>
              </a:spcAft>
              <a:defRPr/>
            </a:pPr>
            <a:r>
              <a:rPr lang="en-US"/>
              <a:t>Click to edit Master</a:t>
            </a:r>
          </a:p>
        </p:txBody>
      </p:sp>
      <p:sp>
        <p:nvSpPr>
          <p:cNvPr id="62" name="Text Placeholder 6">
            <a:extLst>
              <a:ext uri="{FF2B5EF4-FFF2-40B4-BE49-F238E27FC236}">
                <a16:creationId xmlns:a16="http://schemas.microsoft.com/office/drawing/2014/main" id="{E3F1CDDB-E2E2-5E44-A257-9D44C51E2CC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505976" y="780875"/>
            <a:ext cx="3998568" cy="2409140"/>
          </a:xfrm>
          <a:prstGeom prst="rect">
            <a:avLst/>
          </a:prstGeom>
        </p:spPr>
        <p:txBody>
          <a:bodyPr anchor="ctr"/>
          <a:lstStyle>
            <a:lvl1pPr>
              <a:spcBef>
                <a:spcPts val="0"/>
              </a:spcBef>
              <a:defRPr lang="en-US" sz="3199" kern="1200" spc="27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algn="l" defTabSz="1218256" rtl="0" eaLnBrk="1" latinLnBrk="0" hangingPunct="1">
              <a:spcAft>
                <a:spcPts val="4264"/>
              </a:spcAft>
              <a:defRPr/>
            </a:pPr>
            <a:r>
              <a:rPr lang="en-US"/>
              <a:t>Click to edit Master</a:t>
            </a:r>
          </a:p>
        </p:txBody>
      </p:sp>
    </p:spTree>
    <p:extLst>
      <p:ext uri="{BB962C8B-B14F-4D97-AF65-F5344CB8AC3E}">
        <p14:creationId xmlns:p14="http://schemas.microsoft.com/office/powerpoint/2010/main" val="22255089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70FA7D-ADFF-498A-8AC2-81FB4512B3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EA8C23-BEA4-4EFA-91B0-220B59F1AB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951B76-EE61-4FE6-8B54-2FB5100948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80D08D-73FA-4CE2-B09D-00BEF8C969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7405C-371D-4FC0-97F3-39B2BB007BAE}" type="datetimeFigureOut">
              <a:rPr lang="en-GB" smtClean="0"/>
              <a:t>03/08/2021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CBB15B-89C7-47E3-8796-CF8A187AEE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86DCA1-85DB-4503-B685-8675FACF7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86BF6-623A-445B-9B56-C16D540BBE2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000757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3_Section Header"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1142985"/>
            <a:ext cx="10363200" cy="1362075"/>
          </a:xfrm>
        </p:spPr>
        <p:txBody>
          <a:bodyPr anchor="b"/>
          <a:lstStyle>
            <a:lvl1pPr algn="l">
              <a:defRPr sz="4000" b="1" cap="all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500308"/>
            <a:ext cx="10363200" cy="1500187"/>
          </a:xfrm>
        </p:spPr>
        <p:txBody>
          <a:bodyPr anchor="t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05349D1-E0AC-4884-A962-48789DE0899E}"/>
              </a:ext>
            </a:extLst>
          </p:cNvPr>
          <p:cNvSpPr/>
          <p:nvPr userDrawn="1"/>
        </p:nvSpPr>
        <p:spPr>
          <a:xfrm>
            <a:off x="6816550" y="6453336"/>
            <a:ext cx="4899733" cy="28803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DAC72D-C430-4B03-877A-7835B70CD17B}"/>
              </a:ext>
            </a:extLst>
          </p:cNvPr>
          <p:cNvSpPr txBox="1"/>
          <p:nvPr userDrawn="1"/>
        </p:nvSpPr>
        <p:spPr>
          <a:xfrm>
            <a:off x="6960659" y="6551767"/>
            <a:ext cx="504384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dirty="0">
                <a:solidFill>
                  <a:schemeClr val="bg1"/>
                </a:solidFill>
              </a:rPr>
              <a:t>Data Platform Virtual Summit 2020 is a</a:t>
            </a:r>
            <a:r>
              <a:rPr lang="en-US" sz="1100" baseline="0" dirty="0">
                <a:solidFill>
                  <a:schemeClr val="bg1"/>
                </a:solidFill>
              </a:rPr>
              <a:t> community initiative by DataPlatformGeeks </a:t>
            </a:r>
            <a:endParaRPr lang="en-US" sz="1100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DA9C335-94D2-4355-9AB3-636FF40C073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5734" y="5013176"/>
            <a:ext cx="2632316" cy="2708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80474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ding content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7225" y="1700809"/>
            <a:ext cx="10915688" cy="4525963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defRPr>
            </a:lvl1pPr>
            <a:lvl2pPr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defRPr>
            </a:lvl2pPr>
            <a:lvl3pPr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defRPr>
            </a:lvl3pPr>
            <a:lvl4pPr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defRPr>
            </a:lvl4pPr>
            <a:lvl5pPr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112F28-A8D4-4AB7-85D6-A966ABC3D82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5734" y="5013176"/>
            <a:ext cx="2632316" cy="2708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2495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B0241-194B-495A-8EE5-D5332BA748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6B1917-CF5F-4A8F-9ED3-568B1F7E56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A1B357-852F-40F0-B5AB-4C6C97CCA4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2A2254-D18F-49A9-ACD5-82D956320AE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9918490-A996-4B3F-A6EF-29C10DEA787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1BB46FA-60AC-4E77-8CA9-DE2CBEE5F0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7405C-371D-4FC0-97F3-39B2BB007BAE}" type="datetimeFigureOut">
              <a:rPr lang="en-GB" smtClean="0"/>
              <a:t>03/08/2021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0FFB96B-9C63-4D2D-9F4B-4E739B3871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D38E0F7-77CA-4CF0-A197-5833F22B7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86BF6-623A-445B-9B56-C16D540BBE2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37641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08400B-137D-43B5-841C-2A181BD59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9778C6-BAFE-4657-8E81-642C23E967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7405C-371D-4FC0-97F3-39B2BB007BAE}" type="datetimeFigureOut">
              <a:rPr lang="en-GB" smtClean="0"/>
              <a:t>03/08/2021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F6D34B-D2B9-4081-831A-2F9233BD6F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41691F-32A4-4E3F-98A5-56ED8923A3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86BF6-623A-445B-9B56-C16D540BBE2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47829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E8693-CF30-4C50-A557-EE3232FEA3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7405C-371D-4FC0-97F3-39B2BB007BAE}" type="datetimeFigureOut">
              <a:rPr lang="en-GB" smtClean="0"/>
              <a:t>03/08/2021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1F9B1D5-7D52-430C-A934-824E49CA78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427589-9E89-41CD-83ED-85E4D41B4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86BF6-623A-445B-9B56-C16D540BBE2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02991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020F0C-AF7F-4A52-9E34-439D00F030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D0CBB5-A996-4DFE-9012-DB6B67376F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DEE6FD-3562-4ECB-B37C-7683A68C8F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E2CC5D-7002-401F-8C2F-39CC31079D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7405C-371D-4FC0-97F3-39B2BB007BAE}" type="datetimeFigureOut">
              <a:rPr lang="en-GB" smtClean="0"/>
              <a:t>03/08/2021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0BBCD9-726F-473F-905D-A6F9F36BA7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8374FB-D0D4-4E2A-B8DF-AB7BD99752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86BF6-623A-445B-9B56-C16D540BBE2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58156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24155E-D1EF-41FB-860B-7C92DF953C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871AF54-AA7A-413E-BC6B-3490D73974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B0C153-0EF7-4786-9414-2AB62F8360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4AFF31-836D-4ADB-BF51-78BA3258D5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7405C-371D-4FC0-97F3-39B2BB007BAE}" type="datetimeFigureOut">
              <a:rPr lang="en-GB" smtClean="0"/>
              <a:t>03/08/2021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6C9C96-1624-4545-8724-448B3F1E73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141D86-709A-4393-900C-33487401C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86BF6-623A-445B-9B56-C16D540BBE2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69670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29" Type="http://schemas.openxmlformats.org/officeDocument/2006/relationships/slideLayout" Target="../slideLayouts/slideLayout40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31" Type="http://schemas.openxmlformats.org/officeDocument/2006/relationships/theme" Target="../theme/theme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725523D-29F2-4E6F-AFA7-BF2E48F980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217DE6-BD84-4670-AA94-C7CB4D4A5D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9954CE-23F9-4BAB-A27B-D570FB81BF9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E7405C-371D-4FC0-97F3-39B2BB007BAE}" type="datetimeFigureOut">
              <a:rPr lang="en-GB" smtClean="0"/>
              <a:t>03/08/2021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CD9B45-91BC-44A6-96CA-15562B796F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F0B891-ADC5-436A-A794-C33B635D92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186BF6-623A-445B-9B56-C16D540BBE2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63518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18673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90" r:id="rId28"/>
    <p:sldLayoutId id="2147483691" r:id="rId29"/>
    <p:sldLayoutId id="2147483692" r:id="rId30"/>
  </p:sldLayoutIdLst>
  <p:hf hdr="0" ftr="0" dt="0"/>
  <p:txStyles>
    <p:titleStyle>
      <a:lvl1pPr marL="0" marR="0" indent="0" algn="l" defTabSz="609585" rtl="0" eaLnBrk="1" fontAlgn="auto" latinLnBrk="0" hangingPunct="1">
        <a:lnSpc>
          <a:spcPts val="4667"/>
        </a:lnSpc>
        <a:spcBef>
          <a:spcPct val="0"/>
        </a:spcBef>
        <a:spcAft>
          <a:spcPts val="0"/>
        </a:spcAft>
        <a:buClrTx/>
        <a:buSzTx/>
        <a:buFontTx/>
        <a:buNone/>
        <a:tabLst/>
        <a:defRPr kumimoji="0" lang="en-US" sz="4800" b="0" i="0" u="none" strike="noStrike" kern="1200" cap="none" spc="0" normalizeH="0" baseline="0">
          <a:ln>
            <a:noFill/>
          </a:ln>
          <a:solidFill>
            <a:schemeClr val="tx1"/>
          </a:solidFill>
          <a:effectLst/>
          <a:uLnTx/>
          <a:uFillTx/>
          <a:latin typeface="Segoe UI Light" charset="0"/>
          <a:ea typeface="Segoe UI Light" charset="0"/>
          <a:cs typeface="Segoe UI Light" charset="0"/>
        </a:defRPr>
      </a:lvl1pPr>
    </p:titleStyle>
    <p:bodyStyle>
      <a:lvl1pPr marL="0" indent="0" algn="l" defTabSz="1219170" rtl="0" eaLnBrk="1" latinLnBrk="0" hangingPunct="1">
        <a:spcBef>
          <a:spcPct val="20000"/>
        </a:spcBef>
        <a:buClr>
          <a:schemeClr val="accent3"/>
        </a:buClr>
        <a:buFont typeface="Arial"/>
        <a:buNone/>
        <a:defRPr sz="3200" b="0" i="0" kern="120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189" indent="-457189" algn="l" defTabSz="121917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667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2pPr>
      <a:lvl3pPr marL="850879" indent="-457189" algn="l" defTabSz="121917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400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3pPr>
      <a:lvl4pPr marL="1229753" indent="-457189" algn="l" defTabSz="121917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400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4pPr>
      <a:lvl5pPr marL="1585344" indent="-457189" algn="l" defTabSz="121917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400" b="0" i="0" kern="1200" dirty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7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7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svg"/><Relationship Id="rId13" Type="http://schemas.openxmlformats.org/officeDocument/2006/relationships/image" Target="../media/image58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12" Type="http://schemas.openxmlformats.org/officeDocument/2006/relationships/image" Target="../media/image57.svg"/><Relationship Id="rId17" Type="http://schemas.openxmlformats.org/officeDocument/2006/relationships/image" Target="../media/image62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61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svg"/><Relationship Id="rId11" Type="http://schemas.openxmlformats.org/officeDocument/2006/relationships/image" Target="../media/image56.png"/><Relationship Id="rId5" Type="http://schemas.openxmlformats.org/officeDocument/2006/relationships/image" Target="../media/image50.png"/><Relationship Id="rId15" Type="http://schemas.openxmlformats.org/officeDocument/2006/relationships/image" Target="../media/image60.png"/><Relationship Id="rId10" Type="http://schemas.openxmlformats.org/officeDocument/2006/relationships/image" Target="../media/image55.svg"/><Relationship Id="rId4" Type="http://schemas.openxmlformats.org/officeDocument/2006/relationships/image" Target="../media/image49.svg"/><Relationship Id="rId9" Type="http://schemas.openxmlformats.org/officeDocument/2006/relationships/image" Target="../media/image54.png"/><Relationship Id="rId14" Type="http://schemas.openxmlformats.org/officeDocument/2006/relationships/image" Target="../media/image59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svg"/><Relationship Id="rId5" Type="http://schemas.openxmlformats.org/officeDocument/2006/relationships/image" Target="../media/image65.png"/><Relationship Id="rId4" Type="http://schemas.openxmlformats.org/officeDocument/2006/relationships/image" Target="../media/image64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64.sv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azurearcjumpstart.io/" TargetMode="External"/><Relationship Id="rId7" Type="http://schemas.openxmlformats.org/officeDocument/2006/relationships/hyperlink" Target="https://docs.microsoft.com/en-us/sql/azdata/reference/reference-azdata" TargetMode="External"/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cs.microsoft.com/en-us/azure/azure-arc/data/what-is-azure-arc-enabled-postgres-hyperscale" TargetMode="External"/><Relationship Id="rId5" Type="http://schemas.openxmlformats.org/officeDocument/2006/relationships/hyperlink" Target="https://docs.microsoft.com/en-us/azure/azure-arc/data/managed-instance-overview" TargetMode="External"/><Relationship Id="rId4" Type="http://schemas.openxmlformats.org/officeDocument/2006/relationships/hyperlink" Target="https://docs.microsoft.com/en-us/azure/azure-arc/data/" TargetMode="Externa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79.png"/><Relationship Id="rId4" Type="http://schemas.openxmlformats.org/officeDocument/2006/relationships/image" Target="../media/image62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13" Type="http://schemas.openxmlformats.org/officeDocument/2006/relationships/image" Target="../media/image57.svg"/><Relationship Id="rId18" Type="http://schemas.openxmlformats.org/officeDocument/2006/relationships/image" Target="../media/image63.png"/><Relationship Id="rId26" Type="http://schemas.openxmlformats.org/officeDocument/2006/relationships/image" Target="../media/image96.png"/><Relationship Id="rId3" Type="http://schemas.openxmlformats.org/officeDocument/2006/relationships/image" Target="../media/image78.png"/><Relationship Id="rId21" Type="http://schemas.openxmlformats.org/officeDocument/2006/relationships/image" Target="../media/image91.svg"/><Relationship Id="rId7" Type="http://schemas.openxmlformats.org/officeDocument/2006/relationships/image" Target="../media/image79.png"/><Relationship Id="rId12" Type="http://schemas.openxmlformats.org/officeDocument/2006/relationships/image" Target="../media/image56.png"/><Relationship Id="rId17" Type="http://schemas.openxmlformats.org/officeDocument/2006/relationships/image" Target="../media/image89.svg"/><Relationship Id="rId25" Type="http://schemas.openxmlformats.org/officeDocument/2006/relationships/image" Target="../media/image95.svg"/><Relationship Id="rId2" Type="http://schemas.openxmlformats.org/officeDocument/2006/relationships/image" Target="../media/image77.png"/><Relationship Id="rId16" Type="http://schemas.openxmlformats.org/officeDocument/2006/relationships/image" Target="../media/image88.png"/><Relationship Id="rId20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svg"/><Relationship Id="rId11" Type="http://schemas.openxmlformats.org/officeDocument/2006/relationships/image" Target="../media/image85.svg"/><Relationship Id="rId24" Type="http://schemas.openxmlformats.org/officeDocument/2006/relationships/image" Target="../media/image94.png"/><Relationship Id="rId5" Type="http://schemas.openxmlformats.org/officeDocument/2006/relationships/image" Target="../media/image80.png"/><Relationship Id="rId15" Type="http://schemas.openxmlformats.org/officeDocument/2006/relationships/image" Target="../media/image87.svg"/><Relationship Id="rId23" Type="http://schemas.openxmlformats.org/officeDocument/2006/relationships/image" Target="../media/image93.svg"/><Relationship Id="rId10" Type="http://schemas.openxmlformats.org/officeDocument/2006/relationships/image" Target="../media/image84.png"/><Relationship Id="rId19" Type="http://schemas.openxmlformats.org/officeDocument/2006/relationships/image" Target="../media/image64.svg"/><Relationship Id="rId4" Type="http://schemas.openxmlformats.org/officeDocument/2006/relationships/image" Target="../media/image62.png"/><Relationship Id="rId9" Type="http://schemas.openxmlformats.org/officeDocument/2006/relationships/image" Target="../media/image83.svg"/><Relationship Id="rId14" Type="http://schemas.openxmlformats.org/officeDocument/2006/relationships/image" Target="../media/image86.png"/><Relationship Id="rId22" Type="http://schemas.openxmlformats.org/officeDocument/2006/relationships/image" Target="../media/image92.png"/><Relationship Id="rId27" Type="http://schemas.openxmlformats.org/officeDocument/2006/relationships/image" Target="../media/image97.sv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jpg"/><Relationship Id="rId3" Type="http://schemas.openxmlformats.org/officeDocument/2006/relationships/image" Target="../media/image38.png"/><Relationship Id="rId7" Type="http://schemas.openxmlformats.org/officeDocument/2006/relationships/hyperlink" Target="/s/photos/tools?utm_source=unsplash&amp;utm_medium=referral&amp;utm_content=creditCopyText" TargetMode="Externa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unsplash.com/@randomlies?utm_source=unsplash&amp;utm_medium=referral&amp;utm_content=creditCopyText" TargetMode="Externa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8A5416-D6A0-426A-9BDB-C2D899E74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278"/>
            <a:ext cx="10515600" cy="649759"/>
          </a:xfrm>
        </p:spPr>
        <p:txBody>
          <a:bodyPr>
            <a:normAutofit fontScale="90000"/>
          </a:bodyPr>
          <a:lstStyle/>
          <a:p>
            <a:pPr algn="ctr"/>
            <a:r>
              <a:rPr lang="en-GB" dirty="0"/>
              <a:t>First Things First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148FCF6-813E-4199-9674-B3895F02C7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20" y="999000"/>
            <a:ext cx="4824465" cy="4824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person with a beard&#10;&#10;Description automatically generated with medium confidence">
            <a:extLst>
              <a:ext uri="{FF2B5EF4-FFF2-40B4-BE49-F238E27FC236}">
                <a16:creationId xmlns:a16="http://schemas.microsoft.com/office/drawing/2014/main" id="{351A6AFE-83EB-4F79-BACF-E5E4B176AC5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75" b="33575"/>
          <a:stretch/>
        </p:blipFill>
        <p:spPr>
          <a:xfrm>
            <a:off x="6625217" y="999000"/>
            <a:ext cx="4504570" cy="4824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6278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D6628C97-CED4-45D4-8AAC-B02B370EF0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4656" y="5164994"/>
            <a:ext cx="1707367" cy="145784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CBEAB92-A886-4208-AB72-1E9D8F6D93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6046" y="5164994"/>
            <a:ext cx="1707367" cy="145784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B2D787-E901-489E-86DF-4A406E91D8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2589" y="274189"/>
            <a:ext cx="10753853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rgbClr val="0070C0"/>
                </a:solidFill>
              </a:rPr>
              <a:t>Azure Arc-Enabled Data Services Is Anywhere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BFFCD2-71BA-4FCF-88FD-B438AB0C3B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7436" y="5150353"/>
            <a:ext cx="1707367" cy="143345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DFAAB47-1056-4426-857D-C24B8EF12C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589" y="1208305"/>
            <a:ext cx="10224168" cy="362587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5EE2776-8720-4B68-A104-BD984265B4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6046" y="5186152"/>
            <a:ext cx="1707367" cy="14155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8A8A577-614E-4EEB-81A3-03F1B092D0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953607" y="5183465"/>
            <a:ext cx="1707367" cy="1418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4096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D6628C97-CED4-45D4-8AAC-B02B370EF0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4656" y="5164994"/>
            <a:ext cx="1707367" cy="145784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CBEAB92-A886-4208-AB72-1E9D8F6D93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6046" y="5164994"/>
            <a:ext cx="1707367" cy="145784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B2D787-E901-489E-86DF-4A406E91D8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944" y="193555"/>
            <a:ext cx="10392112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rgbClr val="0070C0"/>
                </a:solidFill>
              </a:rPr>
              <a:t>Azure Arc-Enabled Data Services Is Anywhere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BFFCD2-71BA-4FCF-88FD-B438AB0C3B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7436" y="5150353"/>
            <a:ext cx="1707367" cy="143345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DFAAB47-1056-4426-857D-C24B8EF12C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589" y="1208305"/>
            <a:ext cx="10224168" cy="362587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5EE2776-8720-4B68-A104-BD984265B4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6046" y="5186152"/>
            <a:ext cx="1707367" cy="14155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8A8A577-614E-4EEB-81A3-03F1B092D0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84656" y="5183465"/>
            <a:ext cx="1707367" cy="1418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8610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D6628C97-CED4-45D4-8AAC-B02B370EF0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4656" y="5164994"/>
            <a:ext cx="1707367" cy="145784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CBEAB92-A886-4208-AB72-1E9D8F6D93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6046" y="5164994"/>
            <a:ext cx="1707367" cy="145784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B2D787-E901-489E-86DF-4A406E91D8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557" y="379874"/>
            <a:ext cx="10552886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rgbClr val="0070C0"/>
                </a:solidFill>
              </a:rPr>
              <a:t>Azure Arc-Enabled Data Services Is Anywhere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BFFCD2-71BA-4FCF-88FD-B438AB0C3B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7436" y="5150353"/>
            <a:ext cx="1707367" cy="143345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5EE2776-8720-4B68-A104-BD984265B4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6046" y="5186152"/>
            <a:ext cx="1707367" cy="14155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8A8A577-614E-4EEB-81A3-03F1B092D0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84656" y="5183465"/>
            <a:ext cx="1707367" cy="141821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A0CCDE6-D0CF-40BB-A6E8-81DDAACD2D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644372" y="1512120"/>
            <a:ext cx="5347187" cy="2804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0032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D6628C97-CED4-45D4-8AAC-B02B370EF0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4656" y="5164994"/>
            <a:ext cx="1707367" cy="145784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CBEAB92-A886-4208-AB72-1E9D8F6D93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6046" y="5164994"/>
            <a:ext cx="1707367" cy="145784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B2D787-E901-489E-86DF-4A406E91D8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9122" y="274189"/>
            <a:ext cx="10733756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rgbClr val="0070C0"/>
                </a:solidFill>
              </a:rPr>
              <a:t>Azure Arc-Enabled Data Services Is Anywhere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BFFCD2-71BA-4FCF-88FD-B438AB0C3B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7436" y="5150353"/>
            <a:ext cx="1707367" cy="143345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5EE2776-8720-4B68-A104-BD984265B4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6046" y="5186152"/>
            <a:ext cx="1707367" cy="14155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8A8A577-614E-4EEB-81A3-03F1B092D0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84656" y="5183465"/>
            <a:ext cx="1707367" cy="14182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7694DA3-52BC-411A-B4CF-580F7B77D7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7538" y="1550737"/>
            <a:ext cx="5347187" cy="280438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6DCD87C-E423-461B-99C4-AB96FB52555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8385"/>
          <a:stretch/>
        </p:blipFill>
        <p:spPr>
          <a:xfrm>
            <a:off x="12751029" y="1458235"/>
            <a:ext cx="5580000" cy="2801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1058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D6628C97-CED4-45D4-8AAC-B02B370EF0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4656" y="5164994"/>
            <a:ext cx="1707367" cy="145784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CBEAB92-A886-4208-AB72-1E9D8F6D93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6046" y="5164994"/>
            <a:ext cx="1707367" cy="145784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B2D787-E901-489E-86DF-4A406E91D8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730" y="274189"/>
            <a:ext cx="10783998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rgbClr val="0070C0"/>
                </a:solidFill>
              </a:rPr>
              <a:t>Azure Arc-Enabled Data Services Is Anywhere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BFFCD2-71BA-4FCF-88FD-B438AB0C3B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7436" y="5150353"/>
            <a:ext cx="1707367" cy="143345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5EE2776-8720-4B68-A104-BD984265B4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6046" y="5186152"/>
            <a:ext cx="1707367" cy="14155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8A8A577-614E-4EEB-81A3-03F1B092D0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84656" y="5183465"/>
            <a:ext cx="1707367" cy="14182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7694DA3-52BC-411A-B4CF-580F7B77D7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7538" y="1550737"/>
            <a:ext cx="5347187" cy="28043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A8EABBD-FFD0-4CB2-878B-F3037A5ED0B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8385"/>
          <a:stretch/>
        </p:blipFill>
        <p:spPr>
          <a:xfrm>
            <a:off x="6230815" y="1550737"/>
            <a:ext cx="5580000" cy="2801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9546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E745F87-11D8-403D-913C-BDCE4622F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7260" y="236172"/>
            <a:ext cx="5017477" cy="1325563"/>
          </a:xfrm>
          <a:solidFill>
            <a:schemeClr val="tx1"/>
          </a:solidFill>
        </p:spPr>
        <p:txBody>
          <a:bodyPr/>
          <a:lstStyle/>
          <a:p>
            <a:r>
              <a:rPr lang="en-GB" dirty="0">
                <a:solidFill>
                  <a:srgbClr val="0070C0"/>
                </a:solidFill>
              </a:rPr>
              <a:t>The Data Controller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64A2AF40-CF9D-4C6B-979E-457CB91874D5}"/>
              </a:ext>
            </a:extLst>
          </p:cNvPr>
          <p:cNvSpPr/>
          <p:nvPr/>
        </p:nvSpPr>
        <p:spPr>
          <a:xfrm>
            <a:off x="873370" y="1286242"/>
            <a:ext cx="3528645" cy="4944573"/>
          </a:xfrm>
          <a:prstGeom prst="roundRect">
            <a:avLst/>
          </a:prstGeom>
          <a:solidFill>
            <a:schemeClr val="bg2">
              <a:lumMod val="25000"/>
            </a:schemeClr>
          </a:solidFill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1CC1CB2-B29F-46C7-BCFF-FBF3AF6558F0}"/>
              </a:ext>
            </a:extLst>
          </p:cNvPr>
          <p:cNvSpPr txBox="1"/>
          <p:nvPr/>
        </p:nvSpPr>
        <p:spPr>
          <a:xfrm>
            <a:off x="5212371" y="3171092"/>
            <a:ext cx="2300654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0070C0"/>
                </a:solidFill>
              </a:rPr>
              <a:t>Dashboards</a:t>
            </a:r>
          </a:p>
          <a:p>
            <a:r>
              <a:rPr lang="en-GB" sz="2400" dirty="0">
                <a:solidFill>
                  <a:srgbClr val="0070C0"/>
                </a:solidFill>
              </a:rPr>
              <a:t>Metrics</a:t>
            </a:r>
          </a:p>
          <a:p>
            <a:r>
              <a:rPr lang="en-GB" sz="2400" dirty="0">
                <a:solidFill>
                  <a:srgbClr val="0070C0"/>
                </a:solidFill>
              </a:rPr>
              <a:t>Logs</a:t>
            </a:r>
          </a:p>
          <a:p>
            <a:r>
              <a:rPr lang="en-GB" sz="2400" dirty="0">
                <a:solidFill>
                  <a:srgbClr val="0070C0"/>
                </a:solidFill>
              </a:rPr>
              <a:t>Backup/Restore</a:t>
            </a:r>
          </a:p>
          <a:p>
            <a:r>
              <a:rPr lang="en-GB" sz="2400" dirty="0">
                <a:solidFill>
                  <a:srgbClr val="0070C0"/>
                </a:solidFill>
              </a:rPr>
              <a:t>High Availability</a:t>
            </a:r>
          </a:p>
          <a:p>
            <a:r>
              <a:rPr lang="en-GB" sz="2400" dirty="0">
                <a:solidFill>
                  <a:srgbClr val="0070C0"/>
                </a:solidFill>
              </a:rPr>
              <a:t>Provisioning</a:t>
            </a:r>
          </a:p>
          <a:p>
            <a:r>
              <a:rPr lang="en-GB" sz="2400" dirty="0">
                <a:solidFill>
                  <a:srgbClr val="0070C0"/>
                </a:solidFill>
              </a:rPr>
              <a:t>API</a:t>
            </a:r>
          </a:p>
          <a:p>
            <a:endParaRPr lang="en-GB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B459F0BF-2A00-4141-AC42-9752BEC6E0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69704" y="1537203"/>
            <a:ext cx="1029432" cy="1029432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2B2908AF-FB99-44EB-8563-5599CBB8D9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84779" y="2766157"/>
            <a:ext cx="1014357" cy="1014357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1999621F-FFDF-4EDE-B875-6709F467B73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68257" y="4025746"/>
            <a:ext cx="753941" cy="753941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A3D3882F-BA9D-451A-8BF3-C21655FBD78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960628" y="1674616"/>
            <a:ext cx="907436" cy="907436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CAEA934A-86D8-442E-AD3D-B5B42D9CF39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253588" y="5024919"/>
            <a:ext cx="468922" cy="468922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804C6706-7279-4BB5-BB9D-E2DF7614986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552525" y="5573890"/>
            <a:ext cx="468922" cy="468922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0FD9D5B4-E1A0-45B9-B511-19E408185B9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830214" y="5024919"/>
            <a:ext cx="468922" cy="468922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71F8F128-9579-4F31-8C2C-9D4F700F01D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960628" y="3235085"/>
            <a:ext cx="902675" cy="902675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D334F1E2-BB99-4813-8A43-D191670D2E6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006419" y="4690444"/>
            <a:ext cx="859448" cy="859448"/>
          </a:xfrm>
          <a:prstGeom prst="rect">
            <a:avLst/>
          </a:prstGeom>
        </p:spPr>
      </p:pic>
      <p:pic>
        <p:nvPicPr>
          <p:cNvPr id="35" name="Picture 10" descr="Download Microsoft Azure (Windows Azure) Logo in SVG Vector or PNG File  Format - Logo.wine">
            <a:extLst>
              <a:ext uri="{FF2B5EF4-FFF2-40B4-BE49-F238E27FC236}">
                <a16:creationId xmlns:a16="http://schemas.microsoft.com/office/drawing/2014/main" id="{8A837DDA-999C-48D6-B454-6FBB0AA281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9981" y="691044"/>
            <a:ext cx="3366837" cy="2244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Arrow: Right 33">
            <a:extLst>
              <a:ext uri="{FF2B5EF4-FFF2-40B4-BE49-F238E27FC236}">
                <a16:creationId xmlns:a16="http://schemas.microsoft.com/office/drawing/2014/main" id="{5DA7CE44-9105-4CCD-AC39-3DC6A78136FB}"/>
              </a:ext>
            </a:extLst>
          </p:cNvPr>
          <p:cNvSpPr/>
          <p:nvPr/>
        </p:nvSpPr>
        <p:spPr>
          <a:xfrm>
            <a:off x="5212371" y="1488211"/>
            <a:ext cx="2300654" cy="1007156"/>
          </a:xfrm>
          <a:prstGeom prst="rightArrow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0070C0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A838703-8576-40CB-9F07-D2A29E0F7A77}"/>
              </a:ext>
            </a:extLst>
          </p:cNvPr>
          <p:cNvSpPr txBox="1"/>
          <p:nvPr/>
        </p:nvSpPr>
        <p:spPr>
          <a:xfrm>
            <a:off x="8170986" y="3273335"/>
            <a:ext cx="3264876" cy="1908215"/>
          </a:xfrm>
          <a:prstGeom prst="rect">
            <a:avLst/>
          </a:prstGeom>
          <a:noFill/>
          <a:ln w="44450">
            <a:solidFill>
              <a:srgbClr val="0089D6"/>
            </a:solidFill>
          </a:ln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rgbClr val="0070C0"/>
                </a:solidFill>
              </a:rPr>
              <a:t>Connectivity Modes</a:t>
            </a:r>
          </a:p>
          <a:p>
            <a:endParaRPr lang="en-GB" dirty="0">
              <a:solidFill>
                <a:srgbClr val="0070C0"/>
              </a:solidFill>
            </a:endParaRPr>
          </a:p>
          <a:p>
            <a:r>
              <a:rPr lang="en-GB" dirty="0">
                <a:solidFill>
                  <a:srgbClr val="0070C0"/>
                </a:solidFill>
              </a:rPr>
              <a:t>Directly Connected</a:t>
            </a:r>
          </a:p>
          <a:p>
            <a:endParaRPr lang="en-GB" dirty="0">
              <a:solidFill>
                <a:srgbClr val="0070C0"/>
              </a:solidFill>
            </a:endParaRPr>
          </a:p>
          <a:p>
            <a:r>
              <a:rPr lang="en-GB" dirty="0">
                <a:solidFill>
                  <a:srgbClr val="0070C0"/>
                </a:solidFill>
              </a:rPr>
              <a:t>Indirectly Connected</a:t>
            </a:r>
          </a:p>
          <a:p>
            <a:endParaRPr lang="en-GB" dirty="0">
              <a:solidFill>
                <a:srgbClr val="0089D6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9BAB7A1-A462-4AA2-8E26-B73A2C2CE8CA}"/>
              </a:ext>
            </a:extLst>
          </p:cNvPr>
          <p:cNvSpPr txBox="1"/>
          <p:nvPr/>
        </p:nvSpPr>
        <p:spPr>
          <a:xfrm>
            <a:off x="5212371" y="6166956"/>
            <a:ext cx="70338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070C0"/>
                </a:solidFill>
              </a:rPr>
              <a:t>https://docs.microsoft.com/en-us/azure/azure-arc/data/connectivity</a:t>
            </a:r>
          </a:p>
        </p:txBody>
      </p:sp>
    </p:spTree>
    <p:extLst>
      <p:ext uri="{BB962C8B-B14F-4D97-AF65-F5344CB8AC3E}">
        <p14:creationId xmlns:p14="http://schemas.microsoft.com/office/powerpoint/2010/main" val="31912724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E745F87-11D8-403D-913C-BDCE4622F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7260" y="236172"/>
            <a:ext cx="5503986" cy="1325563"/>
          </a:xfrm>
          <a:solidFill>
            <a:schemeClr val="tx1"/>
          </a:solidFill>
        </p:spPr>
        <p:txBody>
          <a:bodyPr/>
          <a:lstStyle/>
          <a:p>
            <a:r>
              <a:rPr lang="en-GB" dirty="0">
                <a:solidFill>
                  <a:srgbClr val="0070C0"/>
                </a:solidFill>
              </a:rPr>
              <a:t>Available Data Services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7D7711FD-5B55-45DF-BEAE-6022FE9F3F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98785" y="1872884"/>
            <a:ext cx="2981325" cy="2981325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39024C89-4890-496B-91EC-2ED419BFF4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088799" y="1872885"/>
            <a:ext cx="2981324" cy="29813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0A90452-8EBA-4686-8565-5B48C104F55B}"/>
              </a:ext>
            </a:extLst>
          </p:cNvPr>
          <p:cNvSpPr txBox="1"/>
          <p:nvPr/>
        </p:nvSpPr>
        <p:spPr>
          <a:xfrm>
            <a:off x="1740874" y="5310552"/>
            <a:ext cx="323923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rgbClr val="0070C0"/>
                </a:solidFill>
              </a:rPr>
              <a:t>Azure Arc Enabled </a:t>
            </a:r>
            <a:br>
              <a:rPr lang="en-GB" sz="2800" dirty="0">
                <a:solidFill>
                  <a:srgbClr val="0070C0"/>
                </a:solidFill>
              </a:rPr>
            </a:br>
            <a:r>
              <a:rPr lang="en-GB" sz="2800" dirty="0">
                <a:solidFill>
                  <a:srgbClr val="0070C0"/>
                </a:solidFill>
              </a:rPr>
              <a:t>Managed Instance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E34BB9-CDD8-433D-8C26-6C3FDF2E66B5}"/>
              </a:ext>
            </a:extLst>
          </p:cNvPr>
          <p:cNvSpPr txBox="1"/>
          <p:nvPr/>
        </p:nvSpPr>
        <p:spPr>
          <a:xfrm>
            <a:off x="6774107" y="5310552"/>
            <a:ext cx="35052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rgbClr val="0070C0"/>
                </a:solidFill>
              </a:rPr>
              <a:t>Azure Arc Enabled </a:t>
            </a:r>
            <a:br>
              <a:rPr lang="en-GB" sz="2800" dirty="0">
                <a:solidFill>
                  <a:srgbClr val="0070C0"/>
                </a:solidFill>
              </a:rPr>
            </a:br>
            <a:r>
              <a:rPr lang="en-GB" sz="2800" dirty="0">
                <a:solidFill>
                  <a:srgbClr val="0070C0"/>
                </a:solidFill>
              </a:rPr>
              <a:t>PostgreSQL Hyperscale</a:t>
            </a:r>
          </a:p>
        </p:txBody>
      </p:sp>
    </p:spTree>
    <p:extLst>
      <p:ext uri="{BB962C8B-B14F-4D97-AF65-F5344CB8AC3E}">
        <p14:creationId xmlns:p14="http://schemas.microsoft.com/office/powerpoint/2010/main" val="95782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E745F87-11D8-403D-913C-BDCE4622F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3207" y="277202"/>
            <a:ext cx="3065586" cy="1325563"/>
          </a:xfrm>
          <a:solidFill>
            <a:schemeClr val="tx1"/>
          </a:solidFill>
        </p:spPr>
        <p:txBody>
          <a:bodyPr/>
          <a:lstStyle/>
          <a:p>
            <a:r>
              <a:rPr lang="en-GB" dirty="0">
                <a:solidFill>
                  <a:srgbClr val="0070C0"/>
                </a:solidFill>
              </a:rPr>
              <a:t>Deployment</a:t>
            </a:r>
          </a:p>
        </p:txBody>
      </p:sp>
      <p:pic>
        <p:nvPicPr>
          <p:cNvPr id="5122" name="Picture 2" descr="Azure Data Studio for SQL Server - Microsoft SQL Server Blog">
            <a:extLst>
              <a:ext uri="{FF2B5EF4-FFF2-40B4-BE49-F238E27FC236}">
                <a16:creationId xmlns:a16="http://schemas.microsoft.com/office/drawing/2014/main" id="{CBD410E5-E24E-4E32-91ED-E1AF5019FE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56" r="25998" b="26510"/>
          <a:stretch/>
        </p:blipFill>
        <p:spPr bwMode="auto">
          <a:xfrm>
            <a:off x="928694" y="2316717"/>
            <a:ext cx="2435829" cy="2750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Microsoft's Windows Terminal Gets Its Own App Icon Style Upgrade -  OnMSFT.com">
            <a:extLst>
              <a:ext uri="{FF2B5EF4-FFF2-40B4-BE49-F238E27FC236}">
                <a16:creationId xmlns:a16="http://schemas.microsoft.com/office/drawing/2014/main" id="{3568AFA8-F796-4278-98CB-EA621ECCEF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99" t="18377" r="25551" b="18111"/>
          <a:stretch/>
        </p:blipFill>
        <p:spPr bwMode="auto">
          <a:xfrm>
            <a:off x="4488168" y="2665025"/>
            <a:ext cx="3215663" cy="2401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Kubernetes Logo transparent PNG - StickPNG">
            <a:extLst>
              <a:ext uri="{FF2B5EF4-FFF2-40B4-BE49-F238E27FC236}">
                <a16:creationId xmlns:a16="http://schemas.microsoft.com/office/drawing/2014/main" id="{CE5D5C3D-9F80-4F3D-B275-77BC679D1A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5247" y="2665022"/>
            <a:ext cx="2467499" cy="2401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0991979-486D-4A64-B974-BE97E41D0735}"/>
              </a:ext>
            </a:extLst>
          </p:cNvPr>
          <p:cNvSpPr txBox="1"/>
          <p:nvPr/>
        </p:nvSpPr>
        <p:spPr>
          <a:xfrm>
            <a:off x="846443" y="1872285"/>
            <a:ext cx="28582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rgbClr val="0070C0"/>
                </a:solidFill>
              </a:rPr>
              <a:t>Azure Data Studio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BAA1C2-D21B-4756-8348-3E9C3C65B32D}"/>
              </a:ext>
            </a:extLst>
          </p:cNvPr>
          <p:cNvSpPr txBox="1"/>
          <p:nvPr/>
        </p:nvSpPr>
        <p:spPr>
          <a:xfrm>
            <a:off x="4930100" y="1872285"/>
            <a:ext cx="23317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rgbClr val="0070C0"/>
                </a:solidFill>
              </a:rPr>
              <a:t>Azure Data CLI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9FD5AEF-1CEA-4342-AC8B-693457B238E4}"/>
              </a:ext>
            </a:extLst>
          </p:cNvPr>
          <p:cNvSpPr txBox="1"/>
          <p:nvPr/>
        </p:nvSpPr>
        <p:spPr>
          <a:xfrm>
            <a:off x="9309455" y="1793497"/>
            <a:ext cx="19190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rgbClr val="0070C0"/>
                </a:solidFill>
              </a:rPr>
              <a:t>Kubernetes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95B6A4C-8391-42CD-B4A1-B48824ADF932}"/>
              </a:ext>
            </a:extLst>
          </p:cNvPr>
          <p:cNvSpPr txBox="1"/>
          <p:nvPr/>
        </p:nvSpPr>
        <p:spPr>
          <a:xfrm>
            <a:off x="3980255" y="5808784"/>
            <a:ext cx="42314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rgbClr val="0070C0"/>
                </a:solidFill>
              </a:rPr>
              <a:t>With more options planned</a:t>
            </a:r>
          </a:p>
        </p:txBody>
      </p:sp>
    </p:spTree>
    <p:extLst>
      <p:ext uri="{BB962C8B-B14F-4D97-AF65-F5344CB8AC3E}">
        <p14:creationId xmlns:p14="http://schemas.microsoft.com/office/powerpoint/2010/main" val="41285261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E745F87-11D8-403D-913C-BDCE4622F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6717" y="277202"/>
            <a:ext cx="2038560" cy="1325563"/>
          </a:xfrm>
          <a:solidFill>
            <a:schemeClr val="tx1"/>
          </a:solidFill>
        </p:spPr>
        <p:txBody>
          <a:bodyPr/>
          <a:lstStyle/>
          <a:p>
            <a:r>
              <a:rPr lang="en-GB" dirty="0">
                <a:solidFill>
                  <a:srgbClr val="0070C0"/>
                </a:solidFill>
              </a:rPr>
              <a:t>Storage</a:t>
            </a:r>
          </a:p>
        </p:txBody>
      </p:sp>
      <p:pic>
        <p:nvPicPr>
          <p:cNvPr id="12" name="Picture 2" descr="Kubernetes Logo transparent PNG - StickPNG">
            <a:extLst>
              <a:ext uri="{FF2B5EF4-FFF2-40B4-BE49-F238E27FC236}">
                <a16:creationId xmlns:a16="http://schemas.microsoft.com/office/drawing/2014/main" id="{CE5D5C3D-9F80-4F3D-B275-77BC679D1A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869" y="1283839"/>
            <a:ext cx="655293" cy="637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9FD5AEF-1CEA-4342-AC8B-693457B238E4}"/>
              </a:ext>
            </a:extLst>
          </p:cNvPr>
          <p:cNvSpPr txBox="1"/>
          <p:nvPr/>
        </p:nvSpPr>
        <p:spPr>
          <a:xfrm>
            <a:off x="1222095" y="1342437"/>
            <a:ext cx="19190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rgbClr val="0070C0"/>
                </a:solidFill>
              </a:rPr>
              <a:t>Kubernetes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F64C2C3-857E-48A8-B9AF-50A239000FB1}"/>
              </a:ext>
            </a:extLst>
          </p:cNvPr>
          <p:cNvGrpSpPr/>
          <p:nvPr/>
        </p:nvGrpSpPr>
        <p:grpSpPr>
          <a:xfrm>
            <a:off x="717515" y="2358812"/>
            <a:ext cx="4968240" cy="3790217"/>
            <a:chOff x="2600960" y="2488663"/>
            <a:chExt cx="4968240" cy="3790217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7DE373AD-287E-4994-8BED-32CE78629833}"/>
                </a:ext>
              </a:extLst>
            </p:cNvPr>
            <p:cNvSpPr/>
            <p:nvPr/>
          </p:nvSpPr>
          <p:spPr>
            <a:xfrm>
              <a:off x="2600960" y="2488663"/>
              <a:ext cx="4968240" cy="3790217"/>
            </a:xfrm>
            <a:prstGeom prst="roundRect">
              <a:avLst/>
            </a:prstGeom>
            <a:noFill/>
            <a:ln w="635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BB42A67-2222-4DAE-91B3-414A4BA93315}"/>
                </a:ext>
              </a:extLst>
            </p:cNvPr>
            <p:cNvSpPr/>
            <p:nvPr/>
          </p:nvSpPr>
          <p:spPr>
            <a:xfrm>
              <a:off x="3416438" y="4227276"/>
              <a:ext cx="391885" cy="4745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B8386ECD-2CDC-405B-9504-0D126307912E}"/>
                </a:ext>
              </a:extLst>
            </p:cNvPr>
            <p:cNvSpPr/>
            <p:nvPr/>
          </p:nvSpPr>
          <p:spPr>
            <a:xfrm>
              <a:off x="2996710" y="3041572"/>
              <a:ext cx="1231343" cy="1185705"/>
            </a:xfrm>
            <a:prstGeom prst="roundRect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3784F733-9B99-4E1F-BE43-E2BDCA8351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167175" y="3189218"/>
              <a:ext cx="890412" cy="890412"/>
            </a:xfrm>
            <a:prstGeom prst="rect">
              <a:avLst/>
            </a:prstGeom>
          </p:spPr>
        </p:pic>
        <p:pic>
          <p:nvPicPr>
            <p:cNvPr id="6146" name="Picture 2" descr="Extra storage, hard disk, hard drive, hdd, portable drive icon - Download  on Iconfinder">
              <a:extLst>
                <a:ext uri="{FF2B5EF4-FFF2-40B4-BE49-F238E27FC236}">
                  <a16:creationId xmlns:a16="http://schemas.microsoft.com/office/drawing/2014/main" id="{E650DF76-1B5E-4F76-8F11-1A684E2185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99497" y="4701792"/>
              <a:ext cx="1025770" cy="102577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6721AD2-A06A-4FB4-9716-91A429F4CAC3}"/>
                </a:ext>
              </a:extLst>
            </p:cNvPr>
            <p:cNvSpPr/>
            <p:nvPr/>
          </p:nvSpPr>
          <p:spPr>
            <a:xfrm>
              <a:off x="4964722" y="4227276"/>
              <a:ext cx="391885" cy="4745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E816BFF8-0264-445D-9D20-BC4AAB50C61E}"/>
                </a:ext>
              </a:extLst>
            </p:cNvPr>
            <p:cNvSpPr/>
            <p:nvPr/>
          </p:nvSpPr>
          <p:spPr>
            <a:xfrm>
              <a:off x="4544994" y="3041572"/>
              <a:ext cx="1231343" cy="1185705"/>
            </a:xfrm>
            <a:prstGeom prst="roundRect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21" name="Graphic 20">
              <a:extLst>
                <a:ext uri="{FF2B5EF4-FFF2-40B4-BE49-F238E27FC236}">
                  <a16:creationId xmlns:a16="http://schemas.microsoft.com/office/drawing/2014/main" id="{1C3DCC9C-0F99-4CDE-8621-F594800AF3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715459" y="3189218"/>
              <a:ext cx="890412" cy="890412"/>
            </a:xfrm>
            <a:prstGeom prst="rect">
              <a:avLst/>
            </a:prstGeom>
          </p:spPr>
        </p:pic>
        <p:pic>
          <p:nvPicPr>
            <p:cNvPr id="22" name="Picture 2" descr="Extra storage, hard disk, hard drive, hdd, portable drive icon - Download  on Iconfinder">
              <a:extLst>
                <a:ext uri="{FF2B5EF4-FFF2-40B4-BE49-F238E27FC236}">
                  <a16:creationId xmlns:a16="http://schemas.microsoft.com/office/drawing/2014/main" id="{29F8E3EA-2096-4975-8DF0-39698BFE31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7781" y="4701792"/>
              <a:ext cx="1025770" cy="102577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</p:pic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A73C8A04-AFB7-4C6D-B21A-AA6218C27234}"/>
                </a:ext>
              </a:extLst>
            </p:cNvPr>
            <p:cNvSpPr/>
            <p:nvPr/>
          </p:nvSpPr>
          <p:spPr>
            <a:xfrm>
              <a:off x="6513004" y="4227275"/>
              <a:ext cx="391885" cy="4745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556B5EF7-D14E-4D33-9773-A4E277BF5933}"/>
                </a:ext>
              </a:extLst>
            </p:cNvPr>
            <p:cNvSpPr/>
            <p:nvPr/>
          </p:nvSpPr>
          <p:spPr>
            <a:xfrm>
              <a:off x="6093276" y="3041571"/>
              <a:ext cx="1231343" cy="1185705"/>
            </a:xfrm>
            <a:prstGeom prst="roundRect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29" name="Graphic 28">
              <a:extLst>
                <a:ext uri="{FF2B5EF4-FFF2-40B4-BE49-F238E27FC236}">
                  <a16:creationId xmlns:a16="http://schemas.microsoft.com/office/drawing/2014/main" id="{25D48BB4-BE22-4740-95CE-ABA6752454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263741" y="3189217"/>
              <a:ext cx="890412" cy="890412"/>
            </a:xfrm>
            <a:prstGeom prst="rect">
              <a:avLst/>
            </a:prstGeom>
          </p:spPr>
        </p:pic>
        <p:pic>
          <p:nvPicPr>
            <p:cNvPr id="30" name="Picture 2" descr="Extra storage, hard disk, hard drive, hdd, portable drive icon - Download  on Iconfinder">
              <a:extLst>
                <a:ext uri="{FF2B5EF4-FFF2-40B4-BE49-F238E27FC236}">
                  <a16:creationId xmlns:a16="http://schemas.microsoft.com/office/drawing/2014/main" id="{D2624A15-2A79-4DCA-B855-5268B5F49D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96063" y="4701791"/>
              <a:ext cx="1025770" cy="102577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75342686-E57E-4E61-AB0D-740D4F59FEC5}"/>
              </a:ext>
            </a:extLst>
          </p:cNvPr>
          <p:cNvSpPr txBox="1"/>
          <p:nvPr/>
        </p:nvSpPr>
        <p:spPr>
          <a:xfrm>
            <a:off x="6105483" y="1443841"/>
            <a:ext cx="5709359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rgbClr val="0070C0"/>
                </a:solidFill>
              </a:rPr>
              <a:t>Decouples the state of the database from the lifecycle of the pods</a:t>
            </a:r>
          </a:p>
          <a:p>
            <a:endParaRPr lang="en-GB" sz="2400" dirty="0">
              <a:solidFill>
                <a:srgbClr val="0070C0"/>
              </a:solidFill>
            </a:endParaRPr>
          </a:p>
          <a:p>
            <a:r>
              <a:rPr lang="en-GB" sz="2400" dirty="0">
                <a:solidFill>
                  <a:srgbClr val="0070C0"/>
                </a:solidFill>
              </a:rPr>
              <a:t>Persistent Storage allocated from Storage Class</a:t>
            </a:r>
            <a:br>
              <a:rPr lang="en-GB" sz="2400" dirty="0">
                <a:solidFill>
                  <a:srgbClr val="0070C0"/>
                </a:solidFill>
              </a:rPr>
            </a:br>
            <a:endParaRPr lang="en-GB" sz="2400" dirty="0">
              <a:solidFill>
                <a:srgbClr val="0070C0"/>
              </a:solidFill>
            </a:endParaRPr>
          </a:p>
          <a:p>
            <a:r>
              <a:rPr lang="en-GB" sz="2400" dirty="0">
                <a:solidFill>
                  <a:srgbClr val="0070C0"/>
                </a:solidFill>
              </a:rPr>
              <a:t>Specify Storage Class for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0070C0"/>
                </a:solidFill>
              </a:rPr>
              <a:t>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0070C0"/>
                </a:solidFill>
              </a:rPr>
              <a:t>Logs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0070C0"/>
                </a:solidFill>
              </a:rPr>
              <a:t>App logs</a:t>
            </a:r>
          </a:p>
          <a:p>
            <a:pPr lvl="1"/>
            <a:endParaRPr lang="en-GB" sz="2400" dirty="0">
              <a:solidFill>
                <a:srgbClr val="0070C0"/>
              </a:solidFill>
            </a:endParaRPr>
          </a:p>
          <a:p>
            <a:r>
              <a:rPr lang="en-GB" sz="2400" dirty="0">
                <a:solidFill>
                  <a:srgbClr val="0070C0"/>
                </a:solidFill>
              </a:rPr>
              <a:t>Local Storage is on the Node</a:t>
            </a:r>
          </a:p>
          <a:p>
            <a:r>
              <a:rPr lang="en-GB" sz="2400" dirty="0">
                <a:solidFill>
                  <a:srgbClr val="0070C0"/>
                </a:solidFill>
              </a:rPr>
              <a:t>Remote  Storage can be anywhere</a:t>
            </a:r>
            <a:r>
              <a:rPr lang="en-GB" dirty="0">
                <a:solidFill>
                  <a:srgbClr val="0070C0"/>
                </a:solidFill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20721446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E745F87-11D8-403D-913C-BDCE4622F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7260" y="236172"/>
            <a:ext cx="5017477" cy="1325563"/>
          </a:xfrm>
          <a:solidFill>
            <a:schemeClr val="tx1"/>
          </a:solidFill>
        </p:spPr>
        <p:txBody>
          <a:bodyPr/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Metrics In the Portal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9420E8E-DF1D-425E-B451-F467E784F4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8507" y="1636984"/>
            <a:ext cx="9694985" cy="4637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7228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8A5416-D6A0-426A-9BDB-C2D899E74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540" y="131762"/>
            <a:ext cx="10034116" cy="649759"/>
          </a:xfrm>
        </p:spPr>
        <p:txBody>
          <a:bodyPr>
            <a:normAutofit fontScale="90000"/>
          </a:bodyPr>
          <a:lstStyle/>
          <a:p>
            <a:pPr algn="ctr"/>
            <a:r>
              <a:rPr lang="en-GB" dirty="0"/>
              <a:t>Anthony                   -              Rob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148FCF6-813E-4199-9674-B3895F02C7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20" y="999000"/>
            <a:ext cx="4824465" cy="4824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person with a beard&#10;&#10;Description automatically generated with medium confidence">
            <a:extLst>
              <a:ext uri="{FF2B5EF4-FFF2-40B4-BE49-F238E27FC236}">
                <a16:creationId xmlns:a16="http://schemas.microsoft.com/office/drawing/2014/main" id="{351A6AFE-83EB-4F79-BACF-E5E4B176AC5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75" b="33575"/>
          <a:stretch/>
        </p:blipFill>
        <p:spPr>
          <a:xfrm>
            <a:off x="6625217" y="999000"/>
            <a:ext cx="4504570" cy="4824465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4E2E22F1-DEAB-4121-BB2D-6C880E90AEE4}"/>
              </a:ext>
            </a:extLst>
          </p:cNvPr>
          <p:cNvCxnSpPr/>
          <p:nvPr/>
        </p:nvCxnSpPr>
        <p:spPr>
          <a:xfrm>
            <a:off x="1597688" y="2954215"/>
            <a:ext cx="1758461" cy="0"/>
          </a:xfrm>
          <a:prstGeom prst="straightConnector1">
            <a:avLst/>
          </a:prstGeom>
          <a:ln w="14922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D342F50-E8ED-485D-B0F0-4129B606E605}"/>
              </a:ext>
            </a:extLst>
          </p:cNvPr>
          <p:cNvSpPr txBox="1"/>
          <p:nvPr/>
        </p:nvSpPr>
        <p:spPr>
          <a:xfrm>
            <a:off x="742320" y="3193931"/>
            <a:ext cx="2694216" cy="646331"/>
          </a:xfrm>
          <a:prstGeom prst="rect">
            <a:avLst/>
          </a:prstGeom>
          <a:solidFill>
            <a:srgbClr val="6D96C9"/>
          </a:solidFill>
        </p:spPr>
        <p:txBody>
          <a:bodyPr wrap="square" rtlCol="0">
            <a:spAutoFit/>
          </a:bodyPr>
          <a:lstStyle/>
          <a:p>
            <a:r>
              <a:rPr lang="en-GB" sz="3600" dirty="0">
                <a:solidFill>
                  <a:schemeClr val="accent2"/>
                </a:solidFill>
              </a:rPr>
              <a:t>Cool Glasses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C330E1-5FC7-489A-B754-D14F5AFAB459}"/>
              </a:ext>
            </a:extLst>
          </p:cNvPr>
          <p:cNvSpPr txBox="1"/>
          <p:nvPr/>
        </p:nvSpPr>
        <p:spPr>
          <a:xfrm>
            <a:off x="9344966" y="2257643"/>
            <a:ext cx="1949380" cy="76944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GB" sz="4400" dirty="0">
                <a:solidFill>
                  <a:srgbClr val="7030A0"/>
                </a:solidFill>
              </a:rPr>
              <a:t>Glasses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9604C8-B138-47A6-8B00-EC91C6E13D2D}"/>
              </a:ext>
            </a:extLst>
          </p:cNvPr>
          <p:cNvSpPr txBox="1"/>
          <p:nvPr/>
        </p:nvSpPr>
        <p:spPr>
          <a:xfrm>
            <a:off x="742320" y="1098860"/>
            <a:ext cx="26942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solidFill>
                  <a:schemeClr val="accent2"/>
                </a:solidFill>
              </a:rPr>
              <a:t>Cool Hair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959E964-8769-46A5-8DC7-C1A29F567DC5}"/>
              </a:ext>
            </a:extLst>
          </p:cNvPr>
          <p:cNvCxnSpPr/>
          <p:nvPr/>
        </p:nvCxnSpPr>
        <p:spPr>
          <a:xfrm>
            <a:off x="1919236" y="1879041"/>
            <a:ext cx="1758461" cy="0"/>
          </a:xfrm>
          <a:prstGeom prst="straightConnector1">
            <a:avLst/>
          </a:prstGeom>
          <a:ln w="14922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F49E92C-C462-4271-A0B9-9CD979AE0B72}"/>
              </a:ext>
            </a:extLst>
          </p:cNvPr>
          <p:cNvCxnSpPr>
            <a:cxnSpLocks/>
          </p:cNvCxnSpPr>
          <p:nvPr/>
        </p:nvCxnSpPr>
        <p:spPr>
          <a:xfrm flipH="1">
            <a:off x="8973176" y="1218342"/>
            <a:ext cx="1642907" cy="0"/>
          </a:xfrm>
          <a:prstGeom prst="straightConnector1">
            <a:avLst/>
          </a:prstGeom>
          <a:ln w="14922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2F7F9CF-A234-479E-A7E9-249F14B1F83C}"/>
              </a:ext>
            </a:extLst>
          </p:cNvPr>
          <p:cNvSpPr txBox="1"/>
          <p:nvPr/>
        </p:nvSpPr>
        <p:spPr>
          <a:xfrm>
            <a:off x="10231732" y="1332338"/>
            <a:ext cx="1949380" cy="76944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GB" sz="4400" dirty="0">
                <a:solidFill>
                  <a:srgbClr val="7030A0"/>
                </a:solidFill>
              </a:rPr>
              <a:t>Yeah !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0E5D7B1-D5A9-4B2F-BDC9-0FCE9EA6FE13}"/>
              </a:ext>
            </a:extLst>
          </p:cNvPr>
          <p:cNvSpPr txBox="1"/>
          <p:nvPr/>
        </p:nvSpPr>
        <p:spPr>
          <a:xfrm>
            <a:off x="8773465" y="94630"/>
            <a:ext cx="1143002" cy="76944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GB" sz="4400" dirty="0">
                <a:solidFill>
                  <a:srgbClr val="7030A0"/>
                </a:solidFill>
              </a:rPr>
              <a:t>Rob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01567E7-D296-4A38-9E12-B630DF652B51}"/>
              </a:ext>
            </a:extLst>
          </p:cNvPr>
          <p:cNvSpPr txBox="1"/>
          <p:nvPr/>
        </p:nvSpPr>
        <p:spPr>
          <a:xfrm>
            <a:off x="2235128" y="212145"/>
            <a:ext cx="1838848" cy="646331"/>
          </a:xfrm>
          <a:prstGeom prst="rect">
            <a:avLst/>
          </a:prstGeom>
          <a:solidFill>
            <a:srgbClr val="6D96C9"/>
          </a:solidFill>
        </p:spPr>
        <p:txBody>
          <a:bodyPr wrap="square" rtlCol="0">
            <a:spAutoFit/>
          </a:bodyPr>
          <a:lstStyle/>
          <a:p>
            <a:r>
              <a:rPr lang="en-GB" sz="3600" dirty="0">
                <a:solidFill>
                  <a:schemeClr val="accent2"/>
                </a:solidFill>
              </a:rPr>
              <a:t>Anthony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FF9F714-84A7-4933-8A53-C42E068055F7}"/>
              </a:ext>
            </a:extLst>
          </p:cNvPr>
          <p:cNvCxnSpPr>
            <a:cxnSpLocks/>
          </p:cNvCxnSpPr>
          <p:nvPr/>
        </p:nvCxnSpPr>
        <p:spPr>
          <a:xfrm flipH="1">
            <a:off x="9410279" y="2101779"/>
            <a:ext cx="1642907" cy="0"/>
          </a:xfrm>
          <a:prstGeom prst="straightConnector1">
            <a:avLst/>
          </a:prstGeom>
          <a:ln w="14922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0E09EFF-BF4A-4C1F-BC92-93B6A31C61CE}"/>
              </a:ext>
            </a:extLst>
          </p:cNvPr>
          <p:cNvSpPr txBox="1"/>
          <p:nvPr/>
        </p:nvSpPr>
        <p:spPr>
          <a:xfrm>
            <a:off x="742320" y="4511696"/>
            <a:ext cx="3146391" cy="646331"/>
          </a:xfrm>
          <a:prstGeom prst="rect">
            <a:avLst/>
          </a:prstGeom>
          <a:solidFill>
            <a:srgbClr val="6D96C9"/>
          </a:solidFill>
        </p:spPr>
        <p:txBody>
          <a:bodyPr wrap="square" rtlCol="0">
            <a:spAutoFit/>
          </a:bodyPr>
          <a:lstStyle/>
          <a:p>
            <a:r>
              <a:rPr lang="en-GB" sz="3600" dirty="0">
                <a:solidFill>
                  <a:schemeClr val="accent2"/>
                </a:solidFill>
              </a:rPr>
              <a:t>Forgot To Shave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C6DFA25-9361-49C4-932B-E499C29E6ED3}"/>
              </a:ext>
            </a:extLst>
          </p:cNvPr>
          <p:cNvCxnSpPr>
            <a:cxnSpLocks/>
          </p:cNvCxnSpPr>
          <p:nvPr/>
        </p:nvCxnSpPr>
        <p:spPr>
          <a:xfrm flipV="1">
            <a:off x="2009041" y="3949002"/>
            <a:ext cx="1919864" cy="348089"/>
          </a:xfrm>
          <a:prstGeom prst="straightConnector1">
            <a:avLst/>
          </a:prstGeom>
          <a:ln w="14922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5C84A60-CE82-4AC9-8844-73DABCDEA7F1}"/>
              </a:ext>
            </a:extLst>
          </p:cNvPr>
          <p:cNvCxnSpPr>
            <a:cxnSpLocks/>
          </p:cNvCxnSpPr>
          <p:nvPr/>
        </p:nvCxnSpPr>
        <p:spPr>
          <a:xfrm flipH="1">
            <a:off x="9651439" y="3364338"/>
            <a:ext cx="1642907" cy="0"/>
          </a:xfrm>
          <a:prstGeom prst="straightConnector1">
            <a:avLst/>
          </a:prstGeom>
          <a:ln w="14922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6D1C919B-1827-4D98-A2D3-C4FEC3534665}"/>
              </a:ext>
            </a:extLst>
          </p:cNvPr>
          <p:cNvSpPr txBox="1"/>
          <p:nvPr/>
        </p:nvSpPr>
        <p:spPr>
          <a:xfrm>
            <a:off x="1581356" y="5649800"/>
            <a:ext cx="3146391" cy="1200329"/>
          </a:xfrm>
          <a:prstGeom prst="rect">
            <a:avLst/>
          </a:prstGeom>
          <a:solidFill>
            <a:srgbClr val="6D96C9"/>
          </a:solidFill>
        </p:spPr>
        <p:txBody>
          <a:bodyPr wrap="square" rtlCol="0">
            <a:spAutoFit/>
          </a:bodyPr>
          <a:lstStyle/>
          <a:p>
            <a:r>
              <a:rPr lang="en-GB" sz="3600" dirty="0">
                <a:solidFill>
                  <a:schemeClr val="accent2"/>
                </a:solidFill>
              </a:rPr>
              <a:t>Is Awesome but has no Internet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5AC7087-5705-4E96-9B7C-3E01A7CAA81B}"/>
              </a:ext>
            </a:extLst>
          </p:cNvPr>
          <p:cNvSpPr txBox="1"/>
          <p:nvPr/>
        </p:nvSpPr>
        <p:spPr>
          <a:xfrm>
            <a:off x="6340722" y="5411450"/>
            <a:ext cx="4504569" cy="144655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GB" sz="4400" dirty="0">
                <a:solidFill>
                  <a:srgbClr val="7030A0"/>
                </a:solidFill>
              </a:rPr>
              <a:t>Hopefully has internet !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753D46B-41FD-432D-B566-63D8F53D1B72}"/>
              </a:ext>
            </a:extLst>
          </p:cNvPr>
          <p:cNvSpPr txBox="1"/>
          <p:nvPr/>
        </p:nvSpPr>
        <p:spPr>
          <a:xfrm>
            <a:off x="9651439" y="3756805"/>
            <a:ext cx="2366387" cy="212365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GB" sz="4400" dirty="0">
                <a:solidFill>
                  <a:srgbClr val="7030A0"/>
                </a:solidFill>
              </a:rPr>
              <a:t>Forgot to Shave for Years !</a:t>
            </a:r>
          </a:p>
        </p:txBody>
      </p:sp>
    </p:spTree>
    <p:extLst>
      <p:ext uri="{BB962C8B-B14F-4D97-AF65-F5344CB8AC3E}">
        <p14:creationId xmlns:p14="http://schemas.microsoft.com/office/powerpoint/2010/main" val="2392313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  <p:bldP spid="11" grpId="0"/>
      <p:bldP spid="14" grpId="0" animBg="1"/>
      <p:bldP spid="17" grpId="0"/>
      <p:bldP spid="24" grpId="0" animBg="1"/>
      <p:bldP spid="25" grpId="0" animBg="1"/>
      <p:bldP spid="2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E745F87-11D8-403D-913C-BDCE4622F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7260" y="236172"/>
            <a:ext cx="5017477" cy="1325563"/>
          </a:xfrm>
          <a:solidFill>
            <a:schemeClr val="tx1"/>
          </a:solidFill>
        </p:spPr>
        <p:txBody>
          <a:bodyPr/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Logs In the Portal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4A73143-ACEA-4ACD-9B71-840781EFDC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8832" y="1561735"/>
            <a:ext cx="8994331" cy="4420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6632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E745F87-11D8-403D-913C-BDCE4622F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4961" y="218587"/>
            <a:ext cx="3722078" cy="1325563"/>
          </a:xfrm>
          <a:solidFill>
            <a:schemeClr val="tx1"/>
          </a:solidFill>
        </p:spPr>
        <p:txBody>
          <a:bodyPr/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Metrics Built in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A6270D-1ED5-41DE-B31D-E1BBC6BC5A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747" y="1354015"/>
            <a:ext cx="9600506" cy="5064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9610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E745F87-11D8-403D-913C-BDCE4622F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0357" y="206864"/>
            <a:ext cx="2951285" cy="1325563"/>
          </a:xfrm>
          <a:solidFill>
            <a:schemeClr val="tx1"/>
          </a:solidFill>
        </p:spPr>
        <p:txBody>
          <a:bodyPr/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Logs Built in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5BF823-88A7-4961-A060-877DB74AE1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8750" y="1409743"/>
            <a:ext cx="9354500" cy="4903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8197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870C03D-4B85-405B-99F3-66404BE3F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Azure Arc Managed Instance">
            <a:hlinkClick r:id="" action="ppaction://media"/>
            <a:extLst>
              <a:ext uri="{FF2B5EF4-FFF2-40B4-BE49-F238E27FC236}">
                <a16:creationId xmlns:a16="http://schemas.microsoft.com/office/drawing/2014/main" id="{F30D9368-D204-4C73-8C60-394E343A07F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" y="-1"/>
            <a:ext cx="12210498" cy="6868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175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8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E745F87-11D8-403D-913C-BDCE4622F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6058" y="1931749"/>
            <a:ext cx="7459883" cy="2994502"/>
          </a:xfrm>
          <a:solidFill>
            <a:schemeClr val="tx1"/>
          </a:solidFill>
        </p:spPr>
        <p:txBody>
          <a:bodyPr>
            <a:normAutofit/>
          </a:bodyPr>
          <a:lstStyle/>
          <a:p>
            <a:r>
              <a:rPr lang="en-GB" sz="11500" dirty="0">
                <a:solidFill>
                  <a:schemeClr val="accent1">
                    <a:lumMod val="75000"/>
                  </a:schemeClr>
                </a:solidFill>
              </a:rPr>
              <a:t>DEMO TIME</a:t>
            </a:r>
          </a:p>
        </p:txBody>
      </p:sp>
    </p:spTree>
    <p:extLst>
      <p:ext uri="{BB962C8B-B14F-4D97-AF65-F5344CB8AC3E}">
        <p14:creationId xmlns:p14="http://schemas.microsoft.com/office/powerpoint/2010/main" val="4524980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E745F87-11D8-403D-913C-BDCE4622F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0357" y="206864"/>
            <a:ext cx="4401723" cy="1325563"/>
          </a:xfrm>
          <a:solidFill>
            <a:schemeClr val="tx1"/>
          </a:solidFill>
        </p:spPr>
        <p:txBody>
          <a:bodyPr/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Resources for you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AB43126F-9299-4641-BCBB-E2A43236FD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0085" y="1397953"/>
            <a:ext cx="3333750" cy="4752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810619C-5D99-48DC-AB77-87EBF88E097D}"/>
              </a:ext>
            </a:extLst>
          </p:cNvPr>
          <p:cNvSpPr txBox="1"/>
          <p:nvPr/>
        </p:nvSpPr>
        <p:spPr>
          <a:xfrm>
            <a:off x="538480" y="1666240"/>
            <a:ext cx="674624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0" dirty="0">
                <a:solidFill>
                  <a:srgbClr val="E3E3E3"/>
                </a:solidFill>
                <a:effectLst/>
                <a:latin typeface="Segoe UI" panose="020B0502040204020203" pitchFamily="34" charset="0"/>
              </a:rPr>
              <a:t>Azure Arc jumpstart</a:t>
            </a:r>
            <a:endParaRPr lang="en-GB" b="0" i="0" u="none" strike="noStrike" dirty="0">
              <a:effectLst/>
              <a:latin typeface="-apple-system"/>
              <a:hlinkClick r:id="rId3"/>
            </a:endParaRPr>
          </a:p>
          <a:p>
            <a:r>
              <a:rPr lang="en-GB" b="0" i="0" u="none" strike="noStrike" dirty="0">
                <a:effectLst/>
                <a:latin typeface="-apple-system"/>
                <a:hlinkClick r:id="rId3"/>
              </a:rPr>
              <a:t>https://azurearcjumpstart.io</a:t>
            </a:r>
            <a:endParaRPr lang="en-GB" b="0" i="0" u="none" strike="noStrike" dirty="0">
              <a:effectLst/>
              <a:latin typeface="-apple-system"/>
            </a:endParaRPr>
          </a:p>
          <a:p>
            <a:endParaRPr lang="en-GB" dirty="0">
              <a:latin typeface="-apple-system"/>
            </a:endParaRPr>
          </a:p>
          <a:p>
            <a:r>
              <a:rPr lang="en-US" b="1" i="0" dirty="0">
                <a:solidFill>
                  <a:srgbClr val="E3E3E3"/>
                </a:solidFill>
                <a:effectLst/>
                <a:latin typeface="Segoe UI" panose="020B0502040204020203" pitchFamily="34" charset="0"/>
              </a:rPr>
              <a:t>Azure Arc enabled data services</a:t>
            </a:r>
            <a:endParaRPr lang="en-GB" dirty="0">
              <a:latin typeface="-apple-system"/>
            </a:endParaRPr>
          </a:p>
          <a:p>
            <a:r>
              <a:rPr lang="en-GB" dirty="0">
                <a:hlinkClick r:id="rId4"/>
              </a:rPr>
              <a:t>https://docs.microsoft.com/en-us/azure/azure-arc/data/</a:t>
            </a:r>
            <a:endParaRPr lang="en-GB" dirty="0"/>
          </a:p>
          <a:p>
            <a:endParaRPr lang="en-GB" dirty="0"/>
          </a:p>
          <a:p>
            <a:r>
              <a:rPr lang="en-US" b="1" i="0" dirty="0">
                <a:solidFill>
                  <a:srgbClr val="E3E3E3"/>
                </a:solidFill>
                <a:effectLst/>
                <a:latin typeface="Segoe UI" panose="020B0502040204020203" pitchFamily="34" charset="0"/>
              </a:rPr>
              <a:t>Azure Arc enabled SQL Managed Instance Overview</a:t>
            </a:r>
            <a:endParaRPr lang="en-GB" dirty="0"/>
          </a:p>
          <a:p>
            <a:r>
              <a:rPr lang="en-GB" dirty="0">
                <a:hlinkClick r:id="rId5"/>
              </a:rPr>
              <a:t>https://docs.microsoft.com/en-us/azure/azure-arc/data/managed-instance-overview</a:t>
            </a:r>
            <a:r>
              <a:rPr lang="en-GB" dirty="0"/>
              <a:t> </a:t>
            </a:r>
          </a:p>
          <a:p>
            <a:endParaRPr lang="en-GB" dirty="0"/>
          </a:p>
          <a:p>
            <a:r>
              <a:rPr lang="en-GB" b="1" i="0" dirty="0">
                <a:solidFill>
                  <a:srgbClr val="E3E3E3"/>
                </a:solidFill>
                <a:effectLst/>
                <a:latin typeface="Segoe UI" panose="020B0502040204020203" pitchFamily="34" charset="0"/>
              </a:rPr>
              <a:t>Azure Arc enabled PostgreSQL Hyperscale</a:t>
            </a:r>
            <a:endParaRPr lang="en-GB" dirty="0"/>
          </a:p>
          <a:p>
            <a:r>
              <a:rPr lang="en-GB" dirty="0">
                <a:hlinkClick r:id="rId6"/>
              </a:rPr>
              <a:t>https://docs.microsoft.com/en-us/azure/azure-arc/data/what-is-azure-arc-enabled-postgres-hyperscale</a:t>
            </a:r>
            <a:r>
              <a:rPr lang="en-GB" dirty="0"/>
              <a:t> </a:t>
            </a:r>
          </a:p>
          <a:p>
            <a:endParaRPr lang="en-GB" dirty="0"/>
          </a:p>
          <a:p>
            <a:r>
              <a:rPr lang="en-GB" b="1" dirty="0" err="1">
                <a:solidFill>
                  <a:srgbClr val="E3E3E3"/>
                </a:solidFill>
                <a:latin typeface="Segoe UI" panose="020B0502040204020203" pitchFamily="34" charset="0"/>
              </a:rPr>
              <a:t>azdata</a:t>
            </a:r>
            <a:r>
              <a:rPr lang="en-GB" b="1" dirty="0">
                <a:solidFill>
                  <a:srgbClr val="E3E3E3"/>
                </a:solidFill>
                <a:latin typeface="Segoe UI" panose="020B0502040204020203" pitchFamily="34" charset="0"/>
              </a:rPr>
              <a:t> reference</a:t>
            </a:r>
            <a:endParaRPr lang="en-GB" dirty="0"/>
          </a:p>
          <a:p>
            <a:r>
              <a:rPr lang="en-GB" dirty="0">
                <a:hlinkClick r:id="rId7"/>
              </a:rPr>
              <a:t>https://docs.microsoft.com/en-us/sql/azdata/reference/reference-azdata</a:t>
            </a:r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585433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E745F87-11D8-403D-913C-BDCE4622F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0357" y="206864"/>
            <a:ext cx="2951285" cy="1325563"/>
          </a:xfrm>
          <a:solidFill>
            <a:schemeClr val="tx1"/>
          </a:solidFill>
        </p:spPr>
        <p:txBody>
          <a:bodyPr/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Thank you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1D084C-8156-415C-A2FB-3461925C731D}"/>
              </a:ext>
            </a:extLst>
          </p:cNvPr>
          <p:cNvSpPr txBox="1"/>
          <p:nvPr/>
        </p:nvSpPr>
        <p:spPr>
          <a:xfrm>
            <a:off x="822959" y="2551837"/>
            <a:ext cx="527304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rgbClr val="0070C0"/>
                </a:solidFill>
              </a:rPr>
              <a:t>@sqldbawithbeard</a:t>
            </a:r>
          </a:p>
          <a:p>
            <a:r>
              <a:rPr lang="en-US" sz="3600" dirty="0">
                <a:solidFill>
                  <a:srgbClr val="0070C0"/>
                </a:solidFill>
              </a:rPr>
              <a:t>robsewell.com </a:t>
            </a:r>
          </a:p>
          <a:p>
            <a:r>
              <a:rPr lang="en-US" sz="3600" dirty="0" err="1">
                <a:solidFill>
                  <a:srgbClr val="0070C0"/>
                </a:solidFill>
              </a:rPr>
              <a:t>beard.media</a:t>
            </a:r>
            <a:r>
              <a:rPr lang="en-US" sz="3600" dirty="0">
                <a:solidFill>
                  <a:srgbClr val="0070C0"/>
                </a:solidFill>
              </a:rPr>
              <a:t>\book</a:t>
            </a:r>
          </a:p>
        </p:txBody>
      </p:sp>
      <p:pic>
        <p:nvPicPr>
          <p:cNvPr id="6" name="Picture Placeholder 2" descr="A person wearing glasses&#10;&#10;Description automatically generated">
            <a:extLst>
              <a:ext uri="{FF2B5EF4-FFF2-40B4-BE49-F238E27FC236}">
                <a16:creationId xmlns:a16="http://schemas.microsoft.com/office/drawing/2014/main" id="{77BC2789-3064-4FDF-84DB-1A2D54BE28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75" b="26315"/>
          <a:stretch/>
        </p:blipFill>
        <p:spPr>
          <a:xfrm>
            <a:off x="6705598" y="1532427"/>
            <a:ext cx="4419601" cy="4419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4940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97C56FF-E97C-4828-B72A-9FD6384BBD21}"/>
              </a:ext>
            </a:extLst>
          </p:cNvPr>
          <p:cNvSpPr txBox="1"/>
          <p:nvPr/>
        </p:nvSpPr>
        <p:spPr>
          <a:xfrm>
            <a:off x="203118" y="2208463"/>
            <a:ext cx="3633701" cy="3038186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19000"/>
                </a:schemeClr>
              </a:gs>
              <a:gs pos="23000">
                <a:schemeClr val="accent1">
                  <a:lumMod val="25000"/>
                </a:schemeClr>
              </a:gs>
              <a:gs pos="69000">
                <a:schemeClr val="accent1">
                  <a:lumMod val="19000"/>
                </a:schemeClr>
              </a:gs>
              <a:gs pos="97000">
                <a:schemeClr val="accent1">
                  <a:lumMod val="2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B2D787-E901-489E-86DF-4A406E91D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>
                <a:solidFill>
                  <a:srgbClr val="0070C0"/>
                </a:solidFill>
              </a:rPr>
              <a:t>Our Services Are Everywhere</a:t>
            </a:r>
          </a:p>
        </p:txBody>
      </p:sp>
      <p:pic>
        <p:nvPicPr>
          <p:cNvPr id="2054" name="Picture 6" descr="Amazon Web Services opens office in Greece">
            <a:extLst>
              <a:ext uri="{FF2B5EF4-FFF2-40B4-BE49-F238E27FC236}">
                <a16:creationId xmlns:a16="http://schemas.microsoft.com/office/drawing/2014/main" id="{50FC3FCE-F2D3-45EE-90F7-32768BC1E0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051" y="3727556"/>
            <a:ext cx="1275652" cy="956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Google Cloud Platform Tutorial: From Zero to Hero with GCP">
            <a:extLst>
              <a:ext uri="{FF2B5EF4-FFF2-40B4-BE49-F238E27FC236}">
                <a16:creationId xmlns:a16="http://schemas.microsoft.com/office/drawing/2014/main" id="{F35BF7B2-7BD6-40FA-9461-FEF9D247085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522" y="3682103"/>
            <a:ext cx="1862478" cy="1047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Download Microsoft Azure (Windows Azure) Logo in SVG Vector or PNG File  Format - Logo.wine">
            <a:extLst>
              <a:ext uri="{FF2B5EF4-FFF2-40B4-BE49-F238E27FC236}">
                <a16:creationId xmlns:a16="http://schemas.microsoft.com/office/drawing/2014/main" id="{CA882F89-196C-4E21-B66F-7057A62D1F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910" y="1728537"/>
            <a:ext cx="3366837" cy="2244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7CF6772-9FE1-413E-B63D-145C4AD4FD5E}"/>
              </a:ext>
            </a:extLst>
          </p:cNvPr>
          <p:cNvSpPr txBox="1"/>
          <p:nvPr/>
        </p:nvSpPr>
        <p:spPr>
          <a:xfrm>
            <a:off x="4279149" y="2208463"/>
            <a:ext cx="3633701" cy="3038186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19000"/>
                </a:schemeClr>
              </a:gs>
              <a:gs pos="23000">
                <a:schemeClr val="accent1">
                  <a:lumMod val="25000"/>
                </a:schemeClr>
              </a:gs>
              <a:gs pos="69000">
                <a:schemeClr val="accent1">
                  <a:lumMod val="19000"/>
                </a:schemeClr>
              </a:gs>
              <a:gs pos="97000">
                <a:schemeClr val="accent1">
                  <a:lumMod val="2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C0CDC81-8276-42A9-B33E-3D161916F734}"/>
              </a:ext>
            </a:extLst>
          </p:cNvPr>
          <p:cNvSpPr txBox="1"/>
          <p:nvPr/>
        </p:nvSpPr>
        <p:spPr>
          <a:xfrm>
            <a:off x="8355181" y="2208463"/>
            <a:ext cx="3633701" cy="3038186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19000"/>
                </a:schemeClr>
              </a:gs>
              <a:gs pos="23000">
                <a:schemeClr val="accent1">
                  <a:lumMod val="25000"/>
                </a:schemeClr>
              </a:gs>
              <a:gs pos="69000">
                <a:schemeClr val="accent1">
                  <a:lumMod val="19000"/>
                </a:schemeClr>
              </a:gs>
              <a:gs pos="97000">
                <a:schemeClr val="accent1">
                  <a:lumMod val="2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pic>
        <p:nvPicPr>
          <p:cNvPr id="2066" name="Picture 18" descr="Data Center Icon Png Transparent Images – Free PNG Images Vector, PSD,  Clipart, Templates">
            <a:extLst>
              <a:ext uri="{FF2B5EF4-FFF2-40B4-BE49-F238E27FC236}">
                <a16:creationId xmlns:a16="http://schemas.microsoft.com/office/drawing/2014/main" id="{FA01613F-F105-4FDB-BC32-A2E8C4E44C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5509" y="2003547"/>
            <a:ext cx="3448017" cy="3448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Kubernetes Logo transparent PNG - StickPNG">
            <a:extLst>
              <a:ext uri="{FF2B5EF4-FFF2-40B4-BE49-F238E27FC236}">
                <a16:creationId xmlns:a16="http://schemas.microsoft.com/office/drawing/2014/main" id="{8B091CA8-BF65-4AEA-923C-A2236ECF56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1121" y="2509347"/>
            <a:ext cx="2503038" cy="2436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61058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97C56FF-E97C-4828-B72A-9FD6384BBD21}"/>
              </a:ext>
            </a:extLst>
          </p:cNvPr>
          <p:cNvSpPr txBox="1"/>
          <p:nvPr/>
        </p:nvSpPr>
        <p:spPr>
          <a:xfrm>
            <a:off x="203118" y="2208463"/>
            <a:ext cx="3633701" cy="3038186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19000"/>
                </a:schemeClr>
              </a:gs>
              <a:gs pos="23000">
                <a:schemeClr val="accent1">
                  <a:lumMod val="25000"/>
                </a:schemeClr>
              </a:gs>
              <a:gs pos="69000">
                <a:schemeClr val="accent1">
                  <a:lumMod val="19000"/>
                </a:schemeClr>
              </a:gs>
              <a:gs pos="97000">
                <a:schemeClr val="accent1">
                  <a:lumMod val="2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B2D787-E901-489E-86DF-4A406E91D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>
                <a:solidFill>
                  <a:srgbClr val="0070C0"/>
                </a:solidFill>
              </a:rPr>
              <a:t>Our Services Are Everywhere</a:t>
            </a:r>
          </a:p>
        </p:txBody>
      </p:sp>
      <p:pic>
        <p:nvPicPr>
          <p:cNvPr id="2054" name="Picture 6" descr="Amazon Web Services opens office in Greece">
            <a:extLst>
              <a:ext uri="{FF2B5EF4-FFF2-40B4-BE49-F238E27FC236}">
                <a16:creationId xmlns:a16="http://schemas.microsoft.com/office/drawing/2014/main" id="{50FC3FCE-F2D3-45EE-90F7-32768BC1E0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051" y="3727556"/>
            <a:ext cx="1275652" cy="956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Google Cloud Platform Tutorial: From Zero to Hero with GCP">
            <a:extLst>
              <a:ext uri="{FF2B5EF4-FFF2-40B4-BE49-F238E27FC236}">
                <a16:creationId xmlns:a16="http://schemas.microsoft.com/office/drawing/2014/main" id="{F35BF7B2-7BD6-40FA-9461-FEF9D247085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522" y="3682103"/>
            <a:ext cx="1862478" cy="1047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Download Microsoft Azure (Windows Azure) Logo in SVG Vector or PNG File  Format - Logo.wine">
            <a:extLst>
              <a:ext uri="{FF2B5EF4-FFF2-40B4-BE49-F238E27FC236}">
                <a16:creationId xmlns:a16="http://schemas.microsoft.com/office/drawing/2014/main" id="{CA882F89-196C-4E21-B66F-7057A62D1F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910" y="1728537"/>
            <a:ext cx="3366837" cy="2244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7CF6772-9FE1-413E-B63D-145C4AD4FD5E}"/>
              </a:ext>
            </a:extLst>
          </p:cNvPr>
          <p:cNvSpPr txBox="1"/>
          <p:nvPr/>
        </p:nvSpPr>
        <p:spPr>
          <a:xfrm>
            <a:off x="4279149" y="2208463"/>
            <a:ext cx="3633701" cy="3038186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19000"/>
                </a:schemeClr>
              </a:gs>
              <a:gs pos="23000">
                <a:schemeClr val="accent1">
                  <a:lumMod val="25000"/>
                </a:schemeClr>
              </a:gs>
              <a:gs pos="69000">
                <a:schemeClr val="accent1">
                  <a:lumMod val="19000"/>
                </a:schemeClr>
              </a:gs>
              <a:gs pos="97000">
                <a:schemeClr val="accent1">
                  <a:lumMod val="2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C0CDC81-8276-42A9-B33E-3D161916F734}"/>
              </a:ext>
            </a:extLst>
          </p:cNvPr>
          <p:cNvSpPr txBox="1"/>
          <p:nvPr/>
        </p:nvSpPr>
        <p:spPr>
          <a:xfrm>
            <a:off x="8355181" y="2208463"/>
            <a:ext cx="3633701" cy="3038186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19000"/>
                </a:schemeClr>
              </a:gs>
              <a:gs pos="23000">
                <a:schemeClr val="accent1">
                  <a:lumMod val="25000"/>
                </a:schemeClr>
              </a:gs>
              <a:gs pos="69000">
                <a:schemeClr val="accent1">
                  <a:lumMod val="19000"/>
                </a:schemeClr>
              </a:gs>
              <a:gs pos="97000">
                <a:schemeClr val="accent1">
                  <a:lumMod val="2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1EA379E3-2A55-4D0D-A345-26E3F00B71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752879" y="4111387"/>
            <a:ext cx="903158" cy="903158"/>
          </a:xfrm>
          <a:prstGeom prst="rect">
            <a:avLst/>
          </a:prstGeom>
        </p:spPr>
      </p:pic>
      <p:pic>
        <p:nvPicPr>
          <p:cNvPr id="2066" name="Picture 18" descr="Data Center Icon Png Transparent Images – Free PNG Images Vector, PSD,  Clipart, Templates">
            <a:extLst>
              <a:ext uri="{FF2B5EF4-FFF2-40B4-BE49-F238E27FC236}">
                <a16:creationId xmlns:a16="http://schemas.microsoft.com/office/drawing/2014/main" id="{FA01613F-F105-4FDB-BC32-A2E8C4E44C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0276" y="2235200"/>
            <a:ext cx="1797205" cy="1797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Graphic 37">
            <a:extLst>
              <a:ext uri="{FF2B5EF4-FFF2-40B4-BE49-F238E27FC236}">
                <a16:creationId xmlns:a16="http://schemas.microsoft.com/office/drawing/2014/main" id="{1A8CCFBB-8D6D-424A-91CC-A9081102BC8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601457" y="2590546"/>
            <a:ext cx="1086512" cy="1086512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838BD512-9FA3-427D-9CB6-4E67C7026D5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622513" y="2393819"/>
            <a:ext cx="572093" cy="572093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id="{36F876D5-6F26-47B7-8581-4E3840EE273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855000" y="2472950"/>
            <a:ext cx="736070" cy="736070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116FBFDA-5CB1-4FDD-AD7E-1A00F02B72B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084079" y="3521694"/>
            <a:ext cx="773887" cy="773887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id="{0F7B76DF-48A5-49ED-84BB-6E7298D6E10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798080" y="3964625"/>
            <a:ext cx="1171110" cy="117111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id="{BA2C30B9-353F-46BE-9080-6F6FA5388C9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0838397" y="2436662"/>
            <a:ext cx="903158" cy="903158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id="{CF40E76F-789A-41BC-A5A9-B99CF891D2D3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814911" y="3312258"/>
            <a:ext cx="1037296" cy="1037296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id="{CCBCE799-80E2-4050-8D04-22E99EB6F2FE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8834160" y="3006049"/>
            <a:ext cx="903158" cy="903158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id="{D7C14426-DF25-4C72-A6B6-62C6141CBF5D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6790290" y="4098601"/>
            <a:ext cx="903157" cy="903157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id="{CC5C812E-64E0-4FD3-A993-44F8DAB8DD95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10603944" y="4428099"/>
            <a:ext cx="686032" cy="686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8948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745719-292C-46B7-941F-7F48220D1DC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Introduction to Azure Arc-Enabled Data Services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3D6D51-95DD-4559-80CD-30F9C51DA94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GB" sz="1400" dirty="0"/>
              <a:t>Why everything must be named Ben</a:t>
            </a:r>
          </a:p>
        </p:txBody>
      </p:sp>
    </p:spTree>
    <p:extLst>
      <p:ext uri="{BB962C8B-B14F-4D97-AF65-F5344CB8AC3E}">
        <p14:creationId xmlns:p14="http://schemas.microsoft.com/office/powerpoint/2010/main" val="35391163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 descr="A person wearing glasses&#10;&#10;Description automatically generated">
            <a:extLst>
              <a:ext uri="{FF2B5EF4-FFF2-40B4-BE49-F238E27FC236}">
                <a16:creationId xmlns:a16="http://schemas.microsoft.com/office/drawing/2014/main" id="{AFB66943-7294-4E4C-B3C6-B5732CEFE1D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75" b="26315"/>
          <a:stretch/>
        </p:blipFill>
        <p:spPr>
          <a:xfrm>
            <a:off x="1374034" y="287801"/>
            <a:ext cx="1922796" cy="1922796"/>
          </a:xfr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67CDD28B-880D-224A-B5B7-220E5C3ED0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9519" y="2634719"/>
            <a:ext cx="5441644" cy="596167"/>
          </a:xfrm>
        </p:spPr>
        <p:txBody>
          <a:bodyPr>
            <a:normAutofit fontScale="90000"/>
          </a:bodyPr>
          <a:lstStyle/>
          <a:p>
            <a:r>
              <a:rPr lang="en-US" dirty="0"/>
              <a:t>Rob Sewell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A531B36-7C51-6941-872A-82A55676715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78095" y="3429000"/>
            <a:ext cx="5433452" cy="103226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Consultant</a:t>
            </a:r>
            <a:br>
              <a:rPr lang="en-US" dirty="0"/>
            </a:br>
            <a:r>
              <a:rPr lang="en-US" dirty="0"/>
              <a:t>Sewells Consulting Ltd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59341DD-E3D0-8A48-8284-8EF6933ED0B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78097" y="4659378"/>
            <a:ext cx="4865377" cy="1424349"/>
          </a:xfrm>
        </p:spPr>
        <p:txBody>
          <a:bodyPr>
            <a:normAutofit fontScale="92500" lnSpcReduction="10000"/>
          </a:bodyPr>
          <a:lstStyle/>
          <a:p>
            <a:r>
              <a:rPr lang="en-US" sz="2799" dirty="0" err="1"/>
              <a:t>beard.media</a:t>
            </a:r>
            <a:r>
              <a:rPr lang="en-US" sz="2799" dirty="0"/>
              <a:t>\book</a:t>
            </a:r>
          </a:p>
          <a:p>
            <a:r>
              <a:rPr lang="en-US" dirty="0"/>
              <a:t>@sqldbawithbeard</a:t>
            </a:r>
          </a:p>
          <a:p>
            <a:r>
              <a:rPr lang="en-US" dirty="0"/>
              <a:t>blog.robsewell.com</a:t>
            </a:r>
          </a:p>
        </p:txBody>
      </p:sp>
      <p:sp>
        <p:nvSpPr>
          <p:cNvPr id="87" name="Text Placeholder 86">
            <a:extLst>
              <a:ext uri="{FF2B5EF4-FFF2-40B4-BE49-F238E27FC236}">
                <a16:creationId xmlns:a16="http://schemas.microsoft.com/office/drawing/2014/main" id="{70F01EC5-F4A4-4C4C-9209-F24F0BD3C13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933882" y="3574157"/>
            <a:ext cx="4865377" cy="2407572"/>
          </a:xfrm>
        </p:spPr>
        <p:txBody>
          <a:bodyPr>
            <a:normAutofit fontScale="92500" lnSpcReduction="10000"/>
          </a:bodyPr>
          <a:lstStyle/>
          <a:p>
            <a:r>
              <a:rPr lang="en-US" sz="3597" dirty="0" err="1"/>
              <a:t>dbatoolsMoL</a:t>
            </a:r>
            <a:br>
              <a:rPr lang="en-US" sz="3597" dirty="0"/>
            </a:br>
            <a:r>
              <a:rPr lang="en-US" sz="3597" dirty="0"/>
              <a:t>dbachecks</a:t>
            </a:r>
          </a:p>
          <a:p>
            <a:r>
              <a:rPr lang="en-US" sz="3597" dirty="0" err="1"/>
              <a:t>ADSNotebooks</a:t>
            </a:r>
            <a:br>
              <a:rPr lang="en-US" sz="3597" dirty="0"/>
            </a:br>
            <a:r>
              <a:rPr lang="en-US" sz="3597" dirty="0"/>
              <a:t>PowerShell Community </a:t>
            </a:r>
          </a:p>
          <a:p>
            <a:r>
              <a:rPr lang="en-US" sz="3597" dirty="0"/>
              <a:t>Data Community</a:t>
            </a:r>
          </a:p>
        </p:txBody>
      </p:sp>
      <p:sp>
        <p:nvSpPr>
          <p:cNvPr id="88" name="Text Placeholder 87">
            <a:extLst>
              <a:ext uri="{FF2B5EF4-FFF2-40B4-BE49-F238E27FC236}">
                <a16:creationId xmlns:a16="http://schemas.microsoft.com/office/drawing/2014/main" id="{71156FC7-067B-BD43-B943-9ACCD790036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364104" y="1050275"/>
            <a:ext cx="4435155" cy="1922796"/>
          </a:xfrm>
        </p:spPr>
        <p:txBody>
          <a:bodyPr>
            <a:normAutofit fontScale="92500" lnSpcReduction="10000"/>
          </a:bodyPr>
          <a:lstStyle/>
          <a:p>
            <a:r>
              <a:rPr lang="en-US" sz="3597" dirty="0"/>
              <a:t>Bearded Consultant</a:t>
            </a:r>
          </a:p>
          <a:p>
            <a:r>
              <a:rPr lang="en-US" sz="3597" dirty="0"/>
              <a:t>Automator</a:t>
            </a:r>
          </a:p>
          <a:p>
            <a:r>
              <a:rPr lang="en-US" sz="3597" dirty="0"/>
              <a:t>Trainer</a:t>
            </a:r>
          </a:p>
          <a:p>
            <a:r>
              <a:rPr lang="en-US" sz="3597" dirty="0"/>
              <a:t>Dual MVP</a:t>
            </a: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435D441A-76EC-F842-9DF7-75714A4311C4}"/>
              </a:ext>
            </a:extLst>
          </p:cNvPr>
          <p:cNvCxnSpPr>
            <a:cxnSpLocks/>
          </p:cNvCxnSpPr>
          <p:nvPr/>
        </p:nvCxnSpPr>
        <p:spPr>
          <a:xfrm flipH="1">
            <a:off x="7465507" y="3574156"/>
            <a:ext cx="4048516" cy="0"/>
          </a:xfrm>
          <a:prstGeom prst="line">
            <a:avLst/>
          </a:prstGeom>
          <a:ln w="63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B3137BD-6200-4438-9EED-4111156C75F5}"/>
              </a:ext>
            </a:extLst>
          </p:cNvPr>
          <p:cNvSpPr txBox="1"/>
          <p:nvPr/>
        </p:nvSpPr>
        <p:spPr>
          <a:xfrm>
            <a:off x="3698930" y="287801"/>
            <a:ext cx="3370557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219170"/>
            <a:r>
              <a:rPr lang="en-CA" sz="6400" dirty="0">
                <a:solidFill>
                  <a:srgbClr val="505050"/>
                </a:solidFill>
                <a:latin typeface="Segoe UI"/>
              </a:rPr>
              <a:t>He/Him</a:t>
            </a:r>
            <a:r>
              <a:rPr lang="en-CA" sz="3733" dirty="0">
                <a:solidFill>
                  <a:srgbClr val="000000"/>
                </a:solidFill>
                <a:latin typeface="Segoe UI"/>
              </a:rPr>
              <a:t> </a:t>
            </a:r>
            <a:endParaRPr lang="en-GB" sz="3733" dirty="0">
              <a:solidFill>
                <a:srgbClr val="000000"/>
              </a:solidFill>
              <a:latin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26319453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D195AC-9690-485A-984B-AC066F3FDB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434" y="2766218"/>
            <a:ext cx="10845132" cy="1325563"/>
          </a:xfrm>
        </p:spPr>
        <p:txBody>
          <a:bodyPr>
            <a:normAutofit fontScale="90000"/>
          </a:bodyPr>
          <a:lstStyle/>
          <a:p>
            <a:r>
              <a:rPr lang="en-GB" sz="6000" dirty="0">
                <a:solidFill>
                  <a:schemeClr val="accent1">
                    <a:lumMod val="75000"/>
                  </a:schemeClr>
                </a:solidFill>
              </a:rPr>
              <a:t>Why Azure Arc-Enabled Data Services?</a:t>
            </a:r>
          </a:p>
        </p:txBody>
      </p:sp>
    </p:spTree>
    <p:extLst>
      <p:ext uri="{BB962C8B-B14F-4D97-AF65-F5344CB8AC3E}">
        <p14:creationId xmlns:p14="http://schemas.microsoft.com/office/powerpoint/2010/main" val="18747390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Types of clouds used">
            <a:extLst>
              <a:ext uri="{FF2B5EF4-FFF2-40B4-BE49-F238E27FC236}">
                <a16:creationId xmlns:a16="http://schemas.microsoft.com/office/drawing/2014/main" id="{D466A82A-B999-4307-B50C-6197FBA1F4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4642"/>
            <a:ext cx="12098900" cy="6368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12019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B2D787-E901-489E-86DF-4A406E91D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>
                <a:solidFill>
                  <a:srgbClr val="0070C0"/>
                </a:solidFill>
              </a:rPr>
              <a:t>Our Services Are Everywhere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BFFCD2-71BA-4FCF-88FD-B438AB0C3B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923" y="2185573"/>
            <a:ext cx="3673254" cy="30839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2D2945C-7B8D-4977-AC69-81C51FE3AB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4593" y="2236104"/>
            <a:ext cx="3602813" cy="303343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7680C25-E288-49B4-8473-6F331EEF1F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1824" y="2236104"/>
            <a:ext cx="3653905" cy="3033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040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496BD97E-7B16-4DCB-8BE6-F48B363764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364" y="4844540"/>
            <a:ext cx="1707367" cy="145784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AFA9922-EE64-4F62-9562-0A0FB7D562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364" y="3183787"/>
            <a:ext cx="1707367" cy="145784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B2D787-E901-489E-86DF-4A406E91D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>
                <a:solidFill>
                  <a:srgbClr val="0070C0"/>
                </a:solidFill>
              </a:rPr>
              <a:t>Management is Everywhere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BFFCD2-71BA-4FCF-88FD-B438AB0C3B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151" y="1547422"/>
            <a:ext cx="1707367" cy="143345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2D2945C-7B8D-4977-AC69-81C51FE3AB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151" y="3183787"/>
            <a:ext cx="1707367" cy="143753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7680C25-E288-49B4-8473-6F331EEF1F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8151" y="4824232"/>
            <a:ext cx="1731580" cy="14375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1A988BB-4122-4D6D-B886-9FAE009E166B}"/>
              </a:ext>
            </a:extLst>
          </p:cNvPr>
          <p:cNvSpPr txBox="1"/>
          <p:nvPr/>
        </p:nvSpPr>
        <p:spPr>
          <a:xfrm>
            <a:off x="9384632" y="6550223"/>
            <a:ext cx="280736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Photo by </a:t>
            </a:r>
            <a:r>
              <a:rPr lang="en-US" sz="1400" dirty="0" err="1">
                <a:solidFill>
                  <a:srgbClr val="0563C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Ashim</a:t>
            </a:r>
            <a:r>
              <a:rPr lang="en-US" sz="1400" dirty="0">
                <a:solidFill>
                  <a:srgbClr val="0563C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sz="1400" dirty="0" err="1">
                <a:solidFill>
                  <a:schemeClr val="accent1">
                    <a:lumMod val="75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D’Silva</a:t>
            </a:r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 on </a:t>
            </a:r>
            <a:r>
              <a:rPr lang="en-US" sz="1400" dirty="0" err="1">
                <a:solidFill>
                  <a:schemeClr val="accent1">
                    <a:lumMod val="75000"/>
                  </a:schemeClr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Unsplash</a:t>
            </a:r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endParaRPr lang="en-GB" sz="14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3BD91195-50D3-474A-9569-AE8A397119D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673" b="9040"/>
          <a:stretch/>
        </p:blipFill>
        <p:spPr>
          <a:xfrm>
            <a:off x="3559098" y="1547423"/>
            <a:ext cx="7279888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8159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D6628C97-CED4-45D4-8AAC-B02B370EF0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4656" y="5164994"/>
            <a:ext cx="1707367" cy="145784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CBEAB92-A886-4208-AB72-1E9D8F6D9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6046" y="5164994"/>
            <a:ext cx="1707367" cy="145784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B2D787-E901-489E-86DF-4A406E91D8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2589" y="214713"/>
            <a:ext cx="10552886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rgbClr val="0070C0"/>
                </a:solidFill>
              </a:rPr>
              <a:t>Azure Arc-Enabled Data Services Is Anywhere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BFFCD2-71BA-4FCF-88FD-B438AB0C3B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7436" y="5150353"/>
            <a:ext cx="1707367" cy="143345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DFAAB47-1056-4426-857D-C24B8EF12C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589" y="1208305"/>
            <a:ext cx="10224168" cy="362587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5EE2776-8720-4B68-A104-BD984265B4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14338" y="5150353"/>
            <a:ext cx="1707367" cy="1415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335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PASS Speaker Template_16x9">
  <a:themeElements>
    <a:clrScheme name="PASS Color Palette">
      <a:dk1>
        <a:srgbClr val="000000"/>
      </a:dk1>
      <a:lt1>
        <a:srgbClr val="AFAFAF"/>
      </a:lt1>
      <a:dk2>
        <a:srgbClr val="505050"/>
      </a:dk2>
      <a:lt2>
        <a:srgbClr val="FFFFFF"/>
      </a:lt2>
      <a:accent1>
        <a:srgbClr val="F0493E"/>
      </a:accent1>
      <a:accent2>
        <a:srgbClr val="B8232F"/>
      </a:accent2>
      <a:accent3>
        <a:srgbClr val="33C0CD"/>
      </a:accent3>
      <a:accent4>
        <a:srgbClr val="007579"/>
      </a:accent4>
      <a:accent5>
        <a:srgbClr val="302A7E"/>
      </a:accent5>
      <a:accent6>
        <a:srgbClr val="6658A6"/>
      </a:accent6>
      <a:hlink>
        <a:srgbClr val="33C0CD"/>
      </a:hlink>
      <a:folHlink>
        <a:srgbClr val="33C0CD"/>
      </a:folHlink>
    </a:clrScheme>
    <a:fontScheme name="PASS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1867</TotalTime>
  <Words>489</Words>
  <Application>Microsoft Office PowerPoint</Application>
  <PresentationFormat>Widescreen</PresentationFormat>
  <Paragraphs>121</Paragraphs>
  <Slides>28</Slides>
  <Notes>5</Notes>
  <HiddenSlides>2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28</vt:i4>
      </vt:variant>
    </vt:vector>
  </HeadingPairs>
  <TitlesOfParts>
    <vt:vector size="39" baseType="lpstr">
      <vt:lpstr>-apple-system</vt:lpstr>
      <vt:lpstr>Arial</vt:lpstr>
      <vt:lpstr>Calibri</vt:lpstr>
      <vt:lpstr>Calibri Light</vt:lpstr>
      <vt:lpstr>Consolas</vt:lpstr>
      <vt:lpstr>Segoe UI</vt:lpstr>
      <vt:lpstr>Segoe UI Light</vt:lpstr>
      <vt:lpstr>Segoe UI Semibold</vt:lpstr>
      <vt:lpstr>Segoe UI Semilight</vt:lpstr>
      <vt:lpstr>Office Theme</vt:lpstr>
      <vt:lpstr>PASS Speaker Template_16x9</vt:lpstr>
      <vt:lpstr>First Things First</vt:lpstr>
      <vt:lpstr>Anthony                   -              Rob</vt:lpstr>
      <vt:lpstr>Introduction to Azure Arc-Enabled Data Services</vt:lpstr>
      <vt:lpstr>Rob Sewell</vt:lpstr>
      <vt:lpstr>Why Azure Arc-Enabled Data Services?</vt:lpstr>
      <vt:lpstr>PowerPoint Presentation</vt:lpstr>
      <vt:lpstr>Our Services Are Everywhere</vt:lpstr>
      <vt:lpstr>Management is Everywhere</vt:lpstr>
      <vt:lpstr>Azure Arc-Enabled Data Services Is Anywhere</vt:lpstr>
      <vt:lpstr>Azure Arc-Enabled Data Services Is Anywhere</vt:lpstr>
      <vt:lpstr>Azure Arc-Enabled Data Services Is Anywhere</vt:lpstr>
      <vt:lpstr>Azure Arc-Enabled Data Services Is Anywhere</vt:lpstr>
      <vt:lpstr>Azure Arc-Enabled Data Services Is Anywhere</vt:lpstr>
      <vt:lpstr>Azure Arc-Enabled Data Services Is Anywhere</vt:lpstr>
      <vt:lpstr>The Data Controller</vt:lpstr>
      <vt:lpstr>Available Data Services</vt:lpstr>
      <vt:lpstr>Deployment</vt:lpstr>
      <vt:lpstr>Storage</vt:lpstr>
      <vt:lpstr>Metrics In the Portal</vt:lpstr>
      <vt:lpstr>Logs In the Portal</vt:lpstr>
      <vt:lpstr>Metrics Built in</vt:lpstr>
      <vt:lpstr>Logs Built in</vt:lpstr>
      <vt:lpstr>PowerPoint Presentation</vt:lpstr>
      <vt:lpstr>DEMO TIME</vt:lpstr>
      <vt:lpstr>Resources for you</vt:lpstr>
      <vt:lpstr>Thank you</vt:lpstr>
      <vt:lpstr>Our Services Are Everywhere</vt:lpstr>
      <vt:lpstr>Our Services Are Everywhere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Azure Arc Data Services</dc:title>
  <dc:creator>Rob Sewell</dc:creator>
  <cp:lastModifiedBy>Rob Sewell</cp:lastModifiedBy>
  <cp:revision>29</cp:revision>
  <dcterms:created xsi:type="dcterms:W3CDTF">2021-03-20T07:37:26Z</dcterms:created>
  <dcterms:modified xsi:type="dcterms:W3CDTF">2021-08-03T16:48:11Z</dcterms:modified>
</cp:coreProperties>
</file>